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2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3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9" r:id="rId4"/>
    <p:sldId id="259" r:id="rId5"/>
    <p:sldId id="273" r:id="rId6"/>
    <p:sldId id="274" r:id="rId7"/>
    <p:sldId id="275" r:id="rId8"/>
    <p:sldId id="261" r:id="rId9"/>
    <p:sldId id="262" r:id="rId10"/>
    <p:sldId id="263" r:id="rId11"/>
    <p:sldId id="264" r:id="rId12"/>
    <p:sldId id="267" r:id="rId13"/>
    <p:sldId id="268" r:id="rId14"/>
    <p:sldId id="266" r:id="rId15"/>
    <p:sldId id="271" r:id="rId16"/>
    <p:sldId id="272" r:id="rId17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0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.Lebednikiene\Documents\METINES%20VEIKLOS%20ATASKAITOS\2024%20m.%20statistiniai%20duomenys_DIAGRAMOS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.Lebednikiene\Documents\METINES%20VEIKLOS%20ATASKAITOS\2024%20m.%20statistiniai%20duomenys_DIAGRAMOS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Stulpelis1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956D-43B9-AC7B-D6B39166D1A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4A6D-4F80-8D60-76591B06FC0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4A6D-4F80-8D60-76591B06FC0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4A6D-4F80-8D60-76591B06FC01}"/>
              </c:ext>
            </c:extLst>
          </c:dPt>
          <c:dLbls>
            <c:dLbl>
              <c:idx val="0"/>
              <c:spPr>
                <a:solidFill>
                  <a:schemeClr val="accent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956D-43B9-AC7B-D6B39166D1A6}"/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3"/>
                <c:pt idx="0">
                  <c:v>Atmesti apeliaciniai skundai</c:v>
                </c:pt>
                <c:pt idx="1">
                  <c:v>Panaikinti teismų nuosprendžiai/nutartys</c:v>
                </c:pt>
                <c:pt idx="2">
                  <c:v>Pakeisti apylinkių teismų nuosprendžiai/nutartys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67</c:v>
                </c:pt>
                <c:pt idx="1">
                  <c:v>23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6D-43B9-AC7B-D6B39166D1A6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r>
              <a:rPr lang="lt-LT"/>
              <a:t>2023 m.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922305608712583"/>
          <c:y val="0.15384430572590774"/>
          <c:w val="0.7615538878257484"/>
          <c:h val="0.38514353631237996"/>
        </c:manualLayout>
      </c:layout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A6D-41DD-984D-5C663698A23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A6D-41DD-984D-5C663698A23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A6D-41DD-984D-5C663698A23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A6D-41DD-984D-5C663698A239}"/>
              </c:ext>
            </c:extLst>
          </c:dPt>
          <c:dLbls>
            <c:dLbl>
              <c:idx val="0"/>
              <c:layout>
                <c:manualLayout>
                  <c:x val="-0.21246291392581368"/>
                  <c:y val="-2.1130177435933317E-2"/>
                </c:manualLayout>
              </c:layout>
              <c:tx>
                <c:rich>
                  <a:bodyPr/>
                  <a:lstStyle/>
                  <a:p>
                    <a:fld id="{E5471073-B3EB-421F-AD8D-F2107E9B45F6}" type="VALUE">
                      <a:rPr lang="en-US" smtClean="0"/>
                      <a:pPr/>
                      <a:t>[REIKŠMĖ]</a:t>
                    </a:fld>
                    <a:r>
                      <a:rPr lang="en-US" dirty="0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A6D-41DD-984D-5C663698A23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80816BD-619E-44C4-B122-E2A91FCC76C7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A6D-41DD-984D-5C663698A23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78E3A27-D3D6-4F40-BD7E-48A210122BA6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DA6D-41DD-984D-5C663698A239}"/>
                </c:ext>
              </c:extLst>
            </c:dLbl>
            <c:dLbl>
              <c:idx val="3"/>
              <c:layout>
                <c:manualLayout>
                  <c:x val="6.7980997000975391E-3"/>
                  <c:y val="8.3185945743707206E-4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0 %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DA6D-41DD-984D-5C663698A2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Hypatia Sans Pro" panose="020B0502020204020303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Atmesta skundų</c:v>
                </c:pt>
                <c:pt idx="1">
                  <c:v>Panaikinta sprendimų, taip pat iš dalies</c:v>
                </c:pt>
                <c:pt idx="2">
                  <c:v>Pakeista sprendimų, taip pat iš dalies</c:v>
                </c:pt>
                <c:pt idx="3">
                  <c:v>Kita 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66</c:v>
                </c:pt>
                <c:pt idx="1">
                  <c:v>29</c:v>
                </c:pt>
                <c:pt idx="2">
                  <c:v>5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A6D-41DD-984D-5C663698A2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4310738482857398E-2"/>
          <c:y val="0.65301390801836667"/>
          <c:w val="0.95137823240284758"/>
          <c:h val="0.330963702284074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 b="1">
          <a:solidFill>
            <a:schemeClr val="tx2">
              <a:lumMod val="75000"/>
            </a:schemeClr>
          </a:solidFill>
          <a:latin typeface="Hypatia Sans Pro" panose="020B0502020204020303" pitchFamily="34" charset="0"/>
        </a:defRPr>
      </a:pPr>
      <a:endParaRPr lang="lt-LT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r>
              <a:rPr lang="lt-LT"/>
              <a:t>2022 m.</a:t>
            </a:r>
            <a:endParaRPr lang="en-US"/>
          </a:p>
        </c:rich>
      </c:tx>
      <c:layout>
        <c:manualLayout>
          <c:xMode val="edge"/>
          <c:yMode val="edge"/>
          <c:x val="0.33596844928269559"/>
          <c:y val="1.6460467982769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37530417255928"/>
          <c:y val="0.15123640271197272"/>
          <c:w val="0.7615538878257484"/>
          <c:h val="0.38514353631237996"/>
        </c:manualLayout>
      </c:layout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687-42E0-9941-1CE318C68A9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687-42E0-9941-1CE318C68A9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687-42E0-9941-1CE318C68A9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687-42E0-9941-1CE318C68A9D}"/>
              </c:ext>
            </c:extLst>
          </c:dPt>
          <c:dLbls>
            <c:dLbl>
              <c:idx val="0"/>
              <c:layout>
                <c:manualLayout>
                  <c:x val="-0.22101319611967454"/>
                  <c:y val="3.42403713236078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66 %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1687-42E0-9941-1CE318C68A9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79A272E-345A-4639-BF47-BE12D77C69B1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687-42E0-9941-1CE318C68A9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89750D7-7DED-492C-BF76-FA2456F08C42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687-42E0-9941-1CE318C68A9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3 %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1687-42E0-9941-1CE318C68A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Hypatia Sans Pro" panose="020B0502020204020303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Atmesta skundų</c:v>
                </c:pt>
                <c:pt idx="1">
                  <c:v>Panaikinta sprendimų, taip pat iš dalies</c:v>
                </c:pt>
                <c:pt idx="2">
                  <c:v>Pakeista sprendimų, taip pat iš dalies</c:v>
                </c:pt>
                <c:pt idx="3">
                  <c:v>Kita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66</c:v>
                </c:pt>
                <c:pt idx="1">
                  <c:v>19</c:v>
                </c:pt>
                <c:pt idx="2">
                  <c:v>12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687-42E0-9941-1CE318C68A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4310738482857398E-2"/>
          <c:y val="0.65149079443210434"/>
          <c:w val="0.95137823240284758"/>
          <c:h val="0.332486776329425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 b="1">
          <a:solidFill>
            <a:schemeClr val="tx2">
              <a:lumMod val="75000"/>
            </a:schemeClr>
          </a:solidFill>
          <a:latin typeface="Hypatia Sans Pro" panose="020B0502020204020303" pitchFamily="34" charset="0"/>
        </a:defRPr>
      </a:pPr>
      <a:endParaRPr lang="lt-LT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Lapas1!$A$2</c:f>
              <c:strCache>
                <c:ptCount val="1"/>
                <c:pt idx="0">
                  <c:v>Atmesti apeliaciniai skundai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150C-4E13-9B5F-EF573183E94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150C-4E13-9B5F-EF573183E94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150C-4E13-9B5F-EF573183E94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A85D-44D2-8AE6-CB64BE6CDD53}"/>
              </c:ext>
            </c:extLst>
          </c:dPt>
          <c:dLbls>
            <c:dLbl>
              <c:idx val="0"/>
              <c:layout>
                <c:manualLayout>
                  <c:x val="1.2068402565419294E-2"/>
                  <c:y val="-0.2324540592033433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C823CB6-36F3-4439-95BA-CED4C8ACA900}" type="VALUE">
                      <a:rPr lang="en-US" sz="1200" dirty="0">
                        <a:solidFill>
                          <a:schemeClr val="tx2">
                            <a:lumMod val="75000"/>
                          </a:schemeClr>
                        </a:solidFill>
                      </a:rPr>
                      <a:pPr>
                        <a:defRPr sz="1200" b="1">
                          <a:solidFill>
                            <a:schemeClr val="tx2">
                              <a:lumMod val="75000"/>
                            </a:schemeClr>
                          </a:solidFill>
                        </a:defRPr>
                      </a:pPr>
                      <a:t>[REIKŠMĖ]</a:t>
                    </a:fld>
                    <a:endParaRPr lang="lt-LT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482083078503152"/>
                      <c:h val="8.8240358126721763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150C-4E13-9B5F-EF573183E94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3"/>
                <c:pt idx="0">
                  <c:v>Atmesti apeliaciniai skundai</c:v>
                </c:pt>
                <c:pt idx="1">
                  <c:v>Pakeisti nutarimai / nutartys</c:v>
                </c:pt>
                <c:pt idx="2">
                  <c:v>Panaikinti nutarimai / nutartys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0.79</c:v>
                </c:pt>
                <c:pt idx="1">
                  <c:v>0.03</c:v>
                </c:pt>
                <c:pt idx="2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8A-4DAF-A898-F3E2772556AD}"/>
            </c:ext>
          </c:extLst>
        </c:ser>
        <c:ser>
          <c:idx val="1"/>
          <c:order val="1"/>
          <c:tx>
            <c:strRef>
              <c:f>Lapas1!$A$3</c:f>
              <c:strCache>
                <c:ptCount val="1"/>
                <c:pt idx="0">
                  <c:v>Pakeisti nutarimai / nutartys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A85D-44D2-8AE6-CB64BE6CDD5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A85D-44D2-8AE6-CB64BE6CDD5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D-A85D-44D2-8AE6-CB64BE6CDD5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F-A85D-44D2-8AE6-CB64BE6CDD5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3"/>
                <c:pt idx="0">
                  <c:v>Atmesti apeliaciniai skundai</c:v>
                </c:pt>
                <c:pt idx="1">
                  <c:v>Pakeisti nutarimai / nutartys</c:v>
                </c:pt>
                <c:pt idx="2">
                  <c:v>Panaikinti nutarimai / nutartys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1-868A-4DAF-A898-F3E2772556AD}"/>
            </c:ext>
          </c:extLst>
        </c:ser>
        <c:ser>
          <c:idx val="2"/>
          <c:order val="2"/>
          <c:tx>
            <c:strRef>
              <c:f>Lapas1!$A$4</c:f>
              <c:strCache>
                <c:ptCount val="1"/>
                <c:pt idx="0">
                  <c:v>Panaikinti nutarimai / nutartys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1-A85D-44D2-8AE6-CB64BE6CDD5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3-A85D-44D2-8AE6-CB64BE6CDD5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5-A85D-44D2-8AE6-CB64BE6CDD5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7-A85D-44D2-8AE6-CB64BE6CDD5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3"/>
                <c:pt idx="0">
                  <c:v>Atmesti apeliaciniai skundai</c:v>
                </c:pt>
                <c:pt idx="1">
                  <c:v>Pakeisti nutarimai / nutartys</c:v>
                </c:pt>
                <c:pt idx="2">
                  <c:v>Panaikinti nutarimai / nutartys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868A-4DAF-A898-F3E2772556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0.24760009837173494"/>
          <c:y val="0.66743895799202624"/>
          <c:w val="0.45169883196868527"/>
          <c:h val="0.261140759646071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2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'I-a inst.'!$A$2</c:f>
              <c:strCache>
                <c:ptCount val="1"/>
                <c:pt idx="0">
                  <c:v>išnagrinėtos bylos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</a:schemeClr>
                    </a:solidFill>
                    <a:latin typeface="Hypatia Sans Pro" panose="020B05020202040203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'I-a inst.'!$B$1:$D$1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'I-a inst.'!$B$2:$D$2</c:f>
              <c:numCache>
                <c:formatCode>General</c:formatCode>
                <c:ptCount val="3"/>
                <c:pt idx="0">
                  <c:v>544</c:v>
                </c:pt>
                <c:pt idx="1">
                  <c:v>494</c:v>
                </c:pt>
                <c:pt idx="2">
                  <c:v>490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A1-448B-8AA3-4A1021B09A0B}"/>
            </c:ext>
          </c:extLst>
        </c:ser>
        <c:ser>
          <c:idx val="1"/>
          <c:order val="1"/>
          <c:tx>
            <c:strRef>
              <c:f>'I-a inst.'!$A$3</c:f>
              <c:strCache>
                <c:ptCount val="1"/>
                <c:pt idx="0">
                  <c:v>gautos bylos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</a:schemeClr>
                    </a:solidFill>
                    <a:latin typeface="Hypatia Sans Pro" panose="020B05020202040203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'I-a inst.'!$B$1:$D$1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'I-a inst.'!$B$3:$D$3</c:f>
              <c:numCache>
                <c:formatCode>General</c:formatCode>
                <c:ptCount val="3"/>
                <c:pt idx="0">
                  <c:v>556</c:v>
                </c:pt>
                <c:pt idx="1">
                  <c:v>413</c:v>
                </c:pt>
                <c:pt idx="2">
                  <c:v>513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A1-448B-8AA3-4A1021B09A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61557952"/>
        <c:axId val="561554712"/>
      </c:barChart>
      <c:catAx>
        <c:axId val="5615579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endParaRPr lang="en-US"/>
          </a:p>
        </c:txPr>
        <c:crossAx val="561554712"/>
        <c:crosses val="autoZero"/>
        <c:auto val="1"/>
        <c:lblAlgn val="ctr"/>
        <c:lblOffset val="100"/>
        <c:noMultiLvlLbl val="0"/>
      </c:catAx>
      <c:valAx>
        <c:axId val="5615547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endParaRPr lang="en-US"/>
          </a:p>
        </c:txPr>
        <c:crossAx val="56155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8011487666730686E-3"/>
          <c:y val="0.91934593501362971"/>
          <c:w val="0.94360865927871262"/>
          <c:h val="5.9973326732866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>
              <a:lumMod val="75000"/>
            </a:schemeClr>
          </a:solidFill>
          <a:latin typeface="Hypatia Sans Pro" panose="020B0502020204020303" pitchFamily="34" charset="0"/>
        </a:defRPr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975723984949797"/>
          <c:y val="3.7914686798089771E-2"/>
          <c:w val="0.6050324760506488"/>
          <c:h val="0.803280041079219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'išnag_gaut apel'!$A$2</c:f>
              <c:strCache>
                <c:ptCount val="1"/>
                <c:pt idx="0">
                  <c:v>išnagrinėtos bylos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'išnag_gaut apel'!$B$1:$D$1</c:f>
              <c:strCache>
                <c:ptCount val="3"/>
                <c:pt idx="0">
                  <c:v>kitos </c:v>
                </c:pt>
                <c:pt idx="1">
                  <c:v>pagal apeliacinius skundus</c:v>
                </c:pt>
                <c:pt idx="2">
                  <c:v>pagal atskiruosius skundus</c:v>
                </c:pt>
              </c:strCache>
            </c:strRef>
          </c:cat>
          <c:val>
            <c:numRef>
              <c:f>'išnag_gaut apel'!$B$2:$D$2</c:f>
              <c:numCache>
                <c:formatCode>General</c:formatCode>
                <c:ptCount val="3"/>
                <c:pt idx="0">
                  <c:v>28</c:v>
                </c:pt>
                <c:pt idx="1">
                  <c:v>532</c:v>
                </c:pt>
                <c:pt idx="2">
                  <c:v>542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0F-4867-A099-1C49762DDF87}"/>
            </c:ext>
          </c:extLst>
        </c:ser>
        <c:ser>
          <c:idx val="1"/>
          <c:order val="1"/>
          <c:tx>
            <c:strRef>
              <c:f>'išnag_gaut apel'!$A$3</c:f>
              <c:strCache>
                <c:ptCount val="1"/>
                <c:pt idx="0">
                  <c:v>gautos bylos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'išnag_gaut apel'!$B$1:$D$1</c:f>
              <c:strCache>
                <c:ptCount val="3"/>
                <c:pt idx="0">
                  <c:v>kitos </c:v>
                </c:pt>
                <c:pt idx="1">
                  <c:v>pagal apeliacinius skundus</c:v>
                </c:pt>
                <c:pt idx="2">
                  <c:v>pagal atskiruosius skundus</c:v>
                </c:pt>
              </c:strCache>
            </c:strRef>
          </c:cat>
          <c:val>
            <c:numRef>
              <c:f>'išnag_gaut apel'!$B$3:$D$3</c:f>
              <c:numCache>
                <c:formatCode>General</c:formatCode>
                <c:ptCount val="3"/>
                <c:pt idx="0">
                  <c:v>30</c:v>
                </c:pt>
                <c:pt idx="1">
                  <c:v>482</c:v>
                </c:pt>
                <c:pt idx="2">
                  <c:v>530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20F-4867-A099-1C49762DDF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65517240"/>
        <c:axId val="565510040"/>
      </c:barChart>
      <c:catAx>
        <c:axId val="565517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5510040"/>
        <c:crosses val="autoZero"/>
        <c:auto val="1"/>
        <c:lblAlgn val="ctr"/>
        <c:lblOffset val="100"/>
        <c:noMultiLvlLbl val="0"/>
      </c:catAx>
      <c:valAx>
        <c:axId val="5655100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5517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554865614807521"/>
          <c:y val="0.92434459429385318"/>
          <c:w val="0.67487654087267901"/>
          <c:h val="5.4974667452643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'pasisk. pagal apyl.'!$B$1</c:f>
              <c:strCache>
                <c:ptCount val="1"/>
                <c:pt idx="0">
                  <c:v>bylos pagal apeliacinius skundus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'pasisk. pagal apyl.'!$A$2:$A$6</c:f>
              <c:strCache>
                <c:ptCount val="4"/>
                <c:pt idx="0">
                  <c:v>Kiti apylinkių teismai**</c:v>
                </c:pt>
                <c:pt idx="1">
                  <c:v>Tauragės apylinkės teismas</c:v>
                </c:pt>
                <c:pt idx="2">
                  <c:v>Plungės apylinkės teismas</c:v>
                </c:pt>
                <c:pt idx="3">
                  <c:v>Klaipėdos  apylinkės teismas</c:v>
                </c:pt>
              </c:strCache>
            </c:strRef>
          </c:cat>
          <c:val>
            <c:numRef>
              <c:f>'pasisk. pagal apyl.'!$B$2:$B$6</c:f>
              <c:numCache>
                <c:formatCode>General</c:formatCode>
                <c:ptCount val="5"/>
                <c:pt idx="0">
                  <c:v>152</c:v>
                </c:pt>
                <c:pt idx="1">
                  <c:v>63</c:v>
                </c:pt>
                <c:pt idx="2">
                  <c:v>80</c:v>
                </c:pt>
                <c:pt idx="3">
                  <c:v>237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66-4535-A46D-801C5CECD597}"/>
            </c:ext>
          </c:extLst>
        </c:ser>
        <c:ser>
          <c:idx val="1"/>
          <c:order val="1"/>
          <c:tx>
            <c:strRef>
              <c:f>'pasisk. pagal apyl.'!$C$1</c:f>
              <c:strCache>
                <c:ptCount val="1"/>
                <c:pt idx="0">
                  <c:v>bylos pagal atskiruosius skundus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F466-4535-A46D-801C5CECD59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'pasisk. pagal apyl.'!$A$2:$A$6</c:f>
              <c:strCache>
                <c:ptCount val="4"/>
                <c:pt idx="0">
                  <c:v>Kiti apylinkių teismai**</c:v>
                </c:pt>
                <c:pt idx="1">
                  <c:v>Tauragės apylinkės teismas</c:v>
                </c:pt>
                <c:pt idx="2">
                  <c:v>Plungės apylinkės teismas</c:v>
                </c:pt>
                <c:pt idx="3">
                  <c:v>Klaipėdos  apylinkės teismas</c:v>
                </c:pt>
              </c:strCache>
            </c:strRef>
          </c:cat>
          <c:val>
            <c:numRef>
              <c:f>'pasisk. pagal apyl.'!$C$2:$C$6</c:f>
              <c:numCache>
                <c:formatCode>General</c:formatCode>
                <c:ptCount val="5"/>
                <c:pt idx="0">
                  <c:v>181</c:v>
                </c:pt>
                <c:pt idx="1">
                  <c:v>50</c:v>
                </c:pt>
                <c:pt idx="2">
                  <c:v>80</c:v>
                </c:pt>
                <c:pt idx="3">
                  <c:v>231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466-4535-A46D-801C5CECD5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69191024"/>
        <c:axId val="569188864"/>
      </c:barChart>
      <c:catAx>
        <c:axId val="5691910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9188864"/>
        <c:crosses val="autoZero"/>
        <c:auto val="1"/>
        <c:lblAlgn val="ctr"/>
        <c:lblOffset val="100"/>
        <c:noMultiLvlLbl val="0"/>
      </c:catAx>
      <c:valAx>
        <c:axId val="5691888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9191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2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809495070982509E-2"/>
          <c:y val="7.8325561293482143E-2"/>
          <c:w val="0.91712971209004568"/>
          <c:h val="0.438013109353418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'visos apel.'!$B$1</c:f>
              <c:strCache>
                <c:ptCount val="1"/>
                <c:pt idx="0">
                  <c:v>išnagrinėta bylų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'visos apel.'!$A$2:$A$3</c:f>
              <c:strCache>
                <c:ptCount val="2"/>
                <c:pt idx="0">
                  <c:v>Bylos pagal apeliacinius skundus</c:v>
                </c:pt>
                <c:pt idx="1">
                  <c:v>Bylos pagal atskiruosius skundus</c:v>
                </c:pt>
              </c:strCache>
            </c:strRef>
          </c:cat>
          <c:val>
            <c:numRef>
              <c:f>'visos apel.'!$B$2:$B$3</c:f>
              <c:numCache>
                <c:formatCode>General</c:formatCode>
                <c:ptCount val="2"/>
                <c:pt idx="0">
                  <c:v>532</c:v>
                </c:pt>
                <c:pt idx="1">
                  <c:v>542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B7-48F5-BC4C-FBCF7A51EB15}"/>
            </c:ext>
          </c:extLst>
        </c:ser>
        <c:ser>
          <c:idx val="1"/>
          <c:order val="1"/>
          <c:tx>
            <c:strRef>
              <c:f>'visos apel.'!$C$1</c:f>
              <c:strCache>
                <c:ptCount val="1"/>
                <c:pt idx="0">
                  <c:v>sprendimas / nutartis nepakeisti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'visos apel.'!$A$2:$A$3</c:f>
              <c:strCache>
                <c:ptCount val="2"/>
                <c:pt idx="0">
                  <c:v>Bylos pagal apeliacinius skundus</c:v>
                </c:pt>
                <c:pt idx="1">
                  <c:v>Bylos pagal atskiruosius skundus</c:v>
                </c:pt>
              </c:strCache>
            </c:strRef>
          </c:cat>
          <c:val>
            <c:numRef>
              <c:f>'visos apel.'!$C$2:$C$3</c:f>
              <c:numCache>
                <c:formatCode>General</c:formatCode>
                <c:ptCount val="2"/>
                <c:pt idx="0">
                  <c:v>330</c:v>
                </c:pt>
                <c:pt idx="1">
                  <c:v>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B7-48F5-BC4C-FBCF7A51EB15}"/>
            </c:ext>
          </c:extLst>
        </c:ser>
        <c:ser>
          <c:idx val="2"/>
          <c:order val="2"/>
          <c:tx>
            <c:strRef>
              <c:f>'visos apel.'!$D$1</c:f>
              <c:strCache>
                <c:ptCount val="1"/>
                <c:pt idx="0">
                  <c:v>panaikinti (taip pat ir iš dalies) sprendimai / nutartys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'visos apel.'!$A$2:$A$3</c:f>
              <c:strCache>
                <c:ptCount val="2"/>
                <c:pt idx="0">
                  <c:v>Bylos pagal apeliacinius skundus</c:v>
                </c:pt>
                <c:pt idx="1">
                  <c:v>Bylos pagal atskiruosius skundus</c:v>
                </c:pt>
              </c:strCache>
            </c:strRef>
          </c:cat>
          <c:val>
            <c:numRef>
              <c:f>'visos apel.'!$D$2:$D$3</c:f>
              <c:numCache>
                <c:formatCode>General</c:formatCode>
                <c:ptCount val="2"/>
                <c:pt idx="0">
                  <c:v>106</c:v>
                </c:pt>
                <c:pt idx="1">
                  <c:v>179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0B7-48F5-BC4C-FBCF7A51EB15}"/>
            </c:ext>
          </c:extLst>
        </c:ser>
        <c:ser>
          <c:idx val="3"/>
          <c:order val="3"/>
          <c:tx>
            <c:strRef>
              <c:f>'visos apel.'!$E$1</c:f>
              <c:strCache>
                <c:ptCount val="1"/>
                <c:pt idx="0">
                  <c:v>sprendimas / nutartis pakeisti (taip pat ir iš dalies) arba patikslinti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'visos apel.'!$A$2:$A$3</c:f>
              <c:strCache>
                <c:ptCount val="2"/>
                <c:pt idx="0">
                  <c:v>Bylos pagal apeliacinius skundus</c:v>
                </c:pt>
                <c:pt idx="1">
                  <c:v>Bylos pagal atskiruosius skundus</c:v>
                </c:pt>
              </c:strCache>
            </c:strRef>
          </c:cat>
          <c:val>
            <c:numRef>
              <c:f>'visos apel.'!$E$2:$E$3</c:f>
              <c:numCache>
                <c:formatCode>General</c:formatCode>
                <c:ptCount val="2"/>
                <c:pt idx="0">
                  <c:v>81</c:v>
                </c:pt>
                <c:pt idx="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0B7-48F5-BC4C-FBCF7A51EB15}"/>
            </c:ext>
          </c:extLst>
        </c:ser>
        <c:ser>
          <c:idx val="4"/>
          <c:order val="4"/>
          <c:tx>
            <c:strRef>
              <c:f>'visos apel.'!$F$1</c:f>
              <c:strCache>
                <c:ptCount val="1"/>
                <c:pt idx="0">
                  <c:v>kita (bylų procesai nutraukti, bylos perduotos pagal teismingumą ar kt.)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'visos apel.'!$A$2:$A$3</c:f>
              <c:strCache>
                <c:ptCount val="2"/>
                <c:pt idx="0">
                  <c:v>Bylos pagal apeliacinius skundus</c:v>
                </c:pt>
                <c:pt idx="1">
                  <c:v>Bylos pagal atskiruosius skundus</c:v>
                </c:pt>
              </c:strCache>
            </c:strRef>
          </c:cat>
          <c:val>
            <c:numRef>
              <c:f>'visos apel.'!$F$2:$F$3</c:f>
              <c:numCache>
                <c:formatCode>General</c:formatCode>
                <c:ptCount val="2"/>
                <c:pt idx="0">
                  <c:v>15</c:v>
                </c:pt>
                <c:pt idx="1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0B7-48F5-BC4C-FBCF7A51EB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67445448"/>
        <c:axId val="567447968"/>
      </c:barChart>
      <c:catAx>
        <c:axId val="567445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endParaRPr lang="en-US"/>
          </a:p>
        </c:txPr>
        <c:crossAx val="567447968"/>
        <c:crosses val="autoZero"/>
        <c:auto val="1"/>
        <c:lblAlgn val="ctr"/>
        <c:lblOffset val="100"/>
        <c:noMultiLvlLbl val="0"/>
      </c:catAx>
      <c:valAx>
        <c:axId val="567447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endParaRPr lang="en-US"/>
          </a:p>
        </c:txPr>
        <c:crossAx val="567445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347585175041521"/>
          <c:y val="0.58216859679165056"/>
          <c:w val="0.64616455551751684"/>
          <c:h val="0.417076312399779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r>
              <a:rPr lang="lt-LT" dirty="0"/>
              <a:t>2024 m.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4E6-429D-B044-9ACBACF98F2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4E6-429D-B044-9ACBACF98F2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4E6-429D-B044-9ACBACF98F2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4E6-429D-B044-9ACBACF98F2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24CC65DB-9E66-4AE2-8143-5EFEA1889676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4E6-429D-B044-9ACBACF98F2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E69DEE9-0DFE-46D3-B03B-2836F08F967F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4E6-429D-B044-9ACBACF98F2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94D6863-BEED-4B9A-A011-20BD6F4B4B5A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4E6-429D-B044-9ACBACF98F2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5 %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F4E6-429D-B044-9ACBACF98F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Hypatia Sans Pro" panose="020B0502020204020303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Atmesta skundų</c:v>
                </c:pt>
                <c:pt idx="1">
                  <c:v>Panaikinta sprendimų, taip pat iš dalies</c:v>
                </c:pt>
                <c:pt idx="2">
                  <c:v>Pakeista sprendimų, taip pat iš dalies</c:v>
                </c:pt>
                <c:pt idx="3">
                  <c:v>Kita (nutraukta, perduota pagal teismingumą)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63</c:v>
                </c:pt>
                <c:pt idx="1">
                  <c:v>17</c:v>
                </c:pt>
                <c:pt idx="2">
                  <c:v>15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4E6-429D-B044-9ACBACF98F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8882208280559264E-3"/>
          <c:y val="0.63305987442380385"/>
          <c:w val="0.94049686203065319"/>
          <c:h val="0.350918040624849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 b="1">
          <a:solidFill>
            <a:schemeClr val="tx2">
              <a:lumMod val="75000"/>
            </a:schemeClr>
          </a:solidFill>
          <a:latin typeface="Hypatia Sans Pro" panose="020B0502020204020303" pitchFamily="34" charset="0"/>
        </a:defRPr>
      </a:pPr>
      <a:endParaRPr lang="lt-LT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r>
              <a:rPr lang="lt-LT"/>
              <a:t>2023 m.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017-42F8-B2B3-CDF265DFC2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017-42F8-B2B3-CDF265DFC23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017-42F8-B2B3-CDF265DFC23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017-42F8-B2B3-CDF265DFC230}"/>
              </c:ext>
            </c:extLst>
          </c:dPt>
          <c:dLbls>
            <c:dLbl>
              <c:idx val="0"/>
              <c:layout>
                <c:manualLayout>
                  <c:x val="-0.21246291392581368"/>
                  <c:y val="-2.1130177435933317E-2"/>
                </c:manualLayout>
              </c:layout>
              <c:tx>
                <c:rich>
                  <a:bodyPr/>
                  <a:lstStyle/>
                  <a:p>
                    <a:fld id="{E5471073-B3EB-421F-AD8D-F2107E9B45F6}" type="VALUE">
                      <a:rPr lang="en-US" smtClean="0"/>
                      <a:pPr/>
                      <a:t>[REIKŠMĖ]</a:t>
                    </a:fld>
                    <a:r>
                      <a:rPr lang="en-US" dirty="0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017-42F8-B2B3-CDF265DFC23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80816BD-619E-44C4-B122-E2A91FCC76C7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017-42F8-B2B3-CDF265DFC23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78E3A27-D3D6-4F40-BD7E-48A210122BA6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017-42F8-B2B3-CDF265DFC230}"/>
                </c:ext>
              </c:extLst>
            </c:dLbl>
            <c:dLbl>
              <c:idx val="3"/>
              <c:layout>
                <c:manualLayout>
                  <c:x val="2.8313374578584221E-2"/>
                  <c:y val="1.647919200590474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8017-42F8-B2B3-CDF265DFC2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Hypatia Sans Pro" panose="020B0502020204020303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Atmesta skundų</c:v>
                </c:pt>
                <c:pt idx="1">
                  <c:v>Panaikinta sprendimų, taip pat iš dalies</c:v>
                </c:pt>
                <c:pt idx="2">
                  <c:v>Pakeista sprendimų, taip pat iš dalies</c:v>
                </c:pt>
                <c:pt idx="3">
                  <c:v>Kita (nutraukta, perduota pagal teismingumą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60</c:v>
                </c:pt>
                <c:pt idx="1">
                  <c:v>22</c:v>
                </c:pt>
                <c:pt idx="2">
                  <c:v>16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017-42F8-B2B3-CDF265DFC2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4310738482857398E-2"/>
          <c:y val="0.65301390801836667"/>
          <c:w val="0.95137823240284758"/>
          <c:h val="0.330963702284074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 b="1">
          <a:solidFill>
            <a:schemeClr val="tx2">
              <a:lumMod val="75000"/>
            </a:schemeClr>
          </a:solidFill>
          <a:latin typeface="Hypatia Sans Pro" panose="020B0502020204020303" pitchFamily="34" charset="0"/>
        </a:defRPr>
      </a:pPr>
      <a:endParaRPr lang="lt-LT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r>
              <a:rPr lang="lt-LT"/>
              <a:t>2022 m.</a:t>
            </a:r>
            <a:endParaRPr lang="en-US"/>
          </a:p>
        </c:rich>
      </c:tx>
      <c:layout>
        <c:manualLayout>
          <c:xMode val="edge"/>
          <c:yMode val="edge"/>
          <c:x val="0.33596844928269559"/>
          <c:y val="1.6460467982769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89F-4BB3-89AA-16064C63C5C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89F-4BB3-89AA-16064C63C5C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89F-4BB3-89AA-16064C63C5C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89F-4BB3-89AA-16064C63C5CF}"/>
              </c:ext>
            </c:extLst>
          </c:dPt>
          <c:dLbls>
            <c:dLbl>
              <c:idx val="0"/>
              <c:layout>
                <c:manualLayout>
                  <c:x val="-0.22101319611967454"/>
                  <c:y val="3.42403713236078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60 %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89F-4BB3-89AA-16064C63C5C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79A272E-345A-4639-BF47-BE12D77C69B1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89F-4BB3-89AA-16064C63C5C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89750D7-7DED-492C-BF76-FA2456F08C42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89F-4BB3-89AA-16064C63C5C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2 %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89F-4BB3-89AA-16064C63C5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Hypatia Sans Pro" panose="020B0502020204020303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Atmesta skundų</c:v>
                </c:pt>
                <c:pt idx="1">
                  <c:v>Panaikinta sprendimų, taip pat iš dalies</c:v>
                </c:pt>
                <c:pt idx="2">
                  <c:v>Pakeista sprendimų, taip pat iš dalies</c:v>
                </c:pt>
                <c:pt idx="3">
                  <c:v>Kita (nutraukta, perduota pagal teismingumą)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60</c:v>
                </c:pt>
                <c:pt idx="1">
                  <c:v>22</c:v>
                </c:pt>
                <c:pt idx="2">
                  <c:v>16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89F-4BB3-89AA-16064C63C5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4310738482857398E-2"/>
          <c:y val="0.65149079443210434"/>
          <c:w val="0.95137823240284758"/>
          <c:h val="0.332486776329425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 b="1">
          <a:solidFill>
            <a:schemeClr val="tx2">
              <a:lumMod val="75000"/>
            </a:schemeClr>
          </a:solidFill>
          <a:latin typeface="Hypatia Sans Pro" panose="020B0502020204020303" pitchFamily="34" charset="0"/>
        </a:defRPr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692D-4814-822E-155473FD6E1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692D-4814-822E-155473FD6E1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692D-4814-822E-155473FD6E1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63</a:t>
                    </a:r>
                    <a:r>
                      <a:rPr lang="en-US" baseline="0" dirty="0"/>
                      <a:t>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92D-4814-822E-155473FD6E1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4840F017-1F80-428F-BDB7-721B0187A217}" type="VALUE">
                      <a:rPr lang="en-US" smtClean="0"/>
                      <a:pPr/>
                      <a:t>[REIKŠMĖ]</a:t>
                    </a:fld>
                    <a:r>
                      <a:rPr lang="en-US" dirty="0"/>
                      <a:t>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92D-4814-822E-155473FD6E1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aseline="0" dirty="0"/>
                      <a:t> </a:t>
                    </a:r>
                    <a:fld id="{5691D745-7B45-493F-A71E-050D1119B846}" type="VALUE">
                      <a:rPr lang="en-US" baseline="0" smtClean="0"/>
                      <a:pPr/>
                      <a:t>[REIKŠMĖ]</a:t>
                    </a:fld>
                    <a:r>
                      <a:rPr lang="en-US" baseline="0" dirty="0"/>
                      <a:t>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692D-4814-822E-155473FD6E13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3"/>
                <c:pt idx="0">
                  <c:v>Klaipėdos apylinkės teismas</c:v>
                </c:pt>
                <c:pt idx="1">
                  <c:v>Plungės apylinkės teismas</c:v>
                </c:pt>
                <c:pt idx="2">
                  <c:v>Tauragės apylinkės teismas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3"/>
                <c:pt idx="0">
                  <c:v>63</c:v>
                </c:pt>
                <c:pt idx="1">
                  <c:v>61</c:v>
                </c:pt>
                <c:pt idx="2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2D-4814-822E-155473FD6E13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919662216136027"/>
          <c:y val="0.27379656408060798"/>
          <c:w val="0.27114154208984748"/>
          <c:h val="0.3253156110956195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r>
              <a:rPr lang="lt-LT" dirty="0"/>
              <a:t>2024 m.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A2B-4114-A58A-79FD0ED84A7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A2B-4114-A58A-79FD0ED84A7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A2B-4114-A58A-79FD0ED84A7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A2B-4114-A58A-79FD0ED84A75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6BD89D02-2079-4795-88CC-864F1CFF9DF3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A2B-4114-A58A-79FD0ED84A7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9A36774F-C81F-451F-B533-E6E1BE5D5762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A2B-4114-A58A-79FD0ED84A75}"/>
                </c:ext>
              </c:extLst>
            </c:dLbl>
            <c:dLbl>
              <c:idx val="2"/>
              <c:layout>
                <c:manualLayout>
                  <c:x val="7.4085330325410328E-2"/>
                  <c:y val="5.8951393136179246E-2"/>
                </c:manualLayout>
              </c:layout>
              <c:tx>
                <c:rich>
                  <a:bodyPr/>
                  <a:lstStyle/>
                  <a:p>
                    <a:fld id="{E13A933A-925D-4E12-9060-07A28AD0C329}" type="VALUE">
                      <a:rPr lang="en-US" smtClean="0"/>
                      <a:pPr/>
                      <a:t>[REIKŠMĖ]</a:t>
                    </a:fld>
                    <a:r>
                      <a:rPr lang="en-US" dirty="0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A2B-4114-A58A-79FD0ED84A7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1 %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EA2B-4114-A58A-79FD0ED84A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Hypatia Sans Pro" panose="020B0502020204020303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Atmesta skundų</c:v>
                </c:pt>
                <c:pt idx="1">
                  <c:v>Panaikinta sprendimų, taip pat iš dalies</c:v>
                </c:pt>
                <c:pt idx="2">
                  <c:v>Pakeista sprendimų, taip pat iš dalies</c:v>
                </c:pt>
                <c:pt idx="3">
                  <c:v>Kita (nutraukta, perduota pagal teismingumą)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66</c:v>
                </c:pt>
                <c:pt idx="1">
                  <c:v>25</c:v>
                </c:pt>
                <c:pt idx="2">
                  <c:v>8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A2B-4114-A58A-79FD0ED84A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8882208280559264E-3"/>
          <c:y val="0.63305987442380385"/>
          <c:w val="0.94049686203065319"/>
          <c:h val="0.350918040624849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 b="1">
          <a:solidFill>
            <a:schemeClr val="tx2">
              <a:lumMod val="75000"/>
            </a:schemeClr>
          </a:solidFill>
          <a:latin typeface="Hypatia Sans Pro" panose="020B0502020204020303" pitchFamily="34" charset="0"/>
        </a:defRPr>
      </a:pPr>
      <a:endParaRPr lang="lt-LT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r>
              <a:rPr lang="lt-LT"/>
              <a:t>2023 m.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174-440B-81C7-7AB6D1E39BC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174-440B-81C7-7AB6D1E39BC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174-440B-81C7-7AB6D1E39BC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174-440B-81C7-7AB6D1E39BC8}"/>
              </c:ext>
            </c:extLst>
          </c:dPt>
          <c:dLbls>
            <c:dLbl>
              <c:idx val="0"/>
              <c:layout>
                <c:manualLayout>
                  <c:x val="-0.21246291392581368"/>
                  <c:y val="-2.1130177435933317E-2"/>
                </c:manualLayout>
              </c:layout>
              <c:tx>
                <c:rich>
                  <a:bodyPr/>
                  <a:lstStyle/>
                  <a:p>
                    <a:fld id="{9B015E2A-83E9-47B5-9864-3636B9BFF9D8}" type="VALUE">
                      <a:rPr lang="en-US" smtClean="0"/>
                      <a:pPr/>
                      <a:t>[REIKŠMĖ]</a:t>
                    </a:fld>
                    <a:r>
                      <a:rPr lang="en-US" dirty="0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174-440B-81C7-7AB6D1E39BC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2C7C422F-E794-4D28-8F40-0A563BA23A4B}" type="VALUE">
                      <a:rPr lang="en-US" smtClean="0"/>
                      <a:pPr/>
                      <a:t>[REIKŠMĖ]</a:t>
                    </a:fld>
                    <a:r>
                      <a:rPr lang="en-US" dirty="0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174-440B-81C7-7AB6D1E39BC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6CFC3265-5768-4C5B-B231-917029740DC3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174-440B-81C7-7AB6D1E39BC8}"/>
                </c:ext>
              </c:extLst>
            </c:dLbl>
            <c:dLbl>
              <c:idx val="3"/>
              <c:layout>
                <c:manualLayout>
                  <c:x val="2.8313374578584221E-2"/>
                  <c:y val="-1.656936263239499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9174-440B-81C7-7AB6D1E39B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Hypatia Sans Pro" panose="020B0502020204020303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Atmesta skundų</c:v>
                </c:pt>
                <c:pt idx="1">
                  <c:v>Panaikinta sprendimų, taip pat iš dalies</c:v>
                </c:pt>
                <c:pt idx="2">
                  <c:v>Pakeista sprendimų, taip pat iš dalies</c:v>
                </c:pt>
                <c:pt idx="3">
                  <c:v>Kita (nutraukta, perduota pagal teismingumą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59</c:v>
                </c:pt>
                <c:pt idx="1">
                  <c:v>23</c:v>
                </c:pt>
                <c:pt idx="2">
                  <c:v>17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174-440B-81C7-7AB6D1E39B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4310738482857398E-2"/>
          <c:y val="0.65301390801836667"/>
          <c:w val="0.95137823240284758"/>
          <c:h val="0.330963702284074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 b="1">
          <a:solidFill>
            <a:schemeClr val="tx2">
              <a:lumMod val="75000"/>
            </a:schemeClr>
          </a:solidFill>
          <a:latin typeface="Hypatia Sans Pro" panose="020B0502020204020303" pitchFamily="34" charset="0"/>
        </a:defRPr>
      </a:pPr>
      <a:endParaRPr lang="lt-LT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r>
              <a:rPr lang="lt-LT"/>
              <a:t>2022 m.</a:t>
            </a:r>
            <a:endParaRPr lang="en-US"/>
          </a:p>
        </c:rich>
      </c:tx>
      <c:layout>
        <c:manualLayout>
          <c:xMode val="edge"/>
          <c:yMode val="edge"/>
          <c:x val="0.33596844928269559"/>
          <c:y val="1.6460467982769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0FE-4BD6-A55E-7DA9500F563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0FE-4BD6-A55E-7DA9500F563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0FE-4BD6-A55E-7DA9500F563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0FE-4BD6-A55E-7DA9500F5635}"/>
              </c:ext>
            </c:extLst>
          </c:dPt>
          <c:dLbls>
            <c:dLbl>
              <c:idx val="0"/>
              <c:layout>
                <c:manualLayout>
                  <c:x val="-0.13625501531027873"/>
                  <c:y val="-0.12093803602583211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70 %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0FE-4BD6-A55E-7DA9500F563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010B766-03DB-4AE1-B4AC-21F03C9B2B97}" type="VALUE">
                      <a:rPr lang="en-US" smtClean="0"/>
                      <a:pPr/>
                      <a:t>[REIKŠMĖ]</a:t>
                    </a:fld>
                    <a:r>
                      <a:rPr lang="en-US" dirty="0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0FE-4BD6-A55E-7DA9500F563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E26CD464-2791-4CF2-803A-F3E47B281A4E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0FE-4BD6-A55E-7DA9500F563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6 %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80FE-4BD6-A55E-7DA9500F56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Hypatia Sans Pro" panose="020B0502020204020303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Atmesta skundų</c:v>
                </c:pt>
                <c:pt idx="1">
                  <c:v>Panaikinta sprendimų, taip pat iš dalies</c:v>
                </c:pt>
                <c:pt idx="2">
                  <c:v>Pakeista sprendimų, taip pat iš dalies</c:v>
                </c:pt>
                <c:pt idx="3">
                  <c:v>Kita (nutraukta, perduota pagal teismingumą)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70</c:v>
                </c:pt>
                <c:pt idx="1">
                  <c:v>15</c:v>
                </c:pt>
                <c:pt idx="2">
                  <c:v>9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0FE-4BD6-A55E-7DA9500F56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4310738482857398E-2"/>
          <c:y val="0.65149079443210434"/>
          <c:w val="0.95137823240284758"/>
          <c:h val="0.332486776329425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 b="1">
          <a:solidFill>
            <a:schemeClr val="tx2">
              <a:lumMod val="75000"/>
            </a:schemeClr>
          </a:solidFill>
          <a:latin typeface="Hypatia Sans Pro" panose="020B0502020204020303" pitchFamily="34" charset="0"/>
        </a:defRPr>
      </a:pPr>
      <a:endParaRPr lang="lt-LT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r>
              <a:rPr lang="lt-LT" dirty="0"/>
              <a:t>2024 m.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933-4109-8689-863D5A7731E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933-4109-8689-863D5A7731E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933-4109-8689-863D5A7731E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933-4109-8689-863D5A7731EE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1F8A6353-2AF6-4989-91DE-5C746219983A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933-4109-8689-863D5A7731E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D435AB3-1160-41F6-97B4-2EA7A0D11B17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933-4109-8689-863D5A7731E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2C60C9CE-B71D-41CB-BE8A-CBA18AB6E73B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933-4109-8689-863D5A7731E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2 %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C933-4109-8689-863D5A7731E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Hypatia Sans Pro" panose="020B0502020204020303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Atmesta skundų</c:v>
                </c:pt>
                <c:pt idx="1">
                  <c:v>Panaikinta sprendimų, taip pat iš dalies</c:v>
                </c:pt>
                <c:pt idx="2">
                  <c:v>Pakeista sprendimų, taip pat iš dalies</c:v>
                </c:pt>
                <c:pt idx="3">
                  <c:v>Kita (nutraukta, perduota pagal teismingumą)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54</c:v>
                </c:pt>
                <c:pt idx="1">
                  <c:v>25</c:v>
                </c:pt>
                <c:pt idx="2">
                  <c:v>19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933-4109-8689-863D5A7731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8882208280559264E-3"/>
          <c:y val="0.63305987442380385"/>
          <c:w val="0.94049686203065319"/>
          <c:h val="0.350918040624849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 b="1">
          <a:solidFill>
            <a:schemeClr val="tx2">
              <a:lumMod val="75000"/>
            </a:schemeClr>
          </a:solidFill>
          <a:latin typeface="Hypatia Sans Pro" panose="020B0502020204020303" pitchFamily="34" charset="0"/>
        </a:defRPr>
      </a:pPr>
      <a:endParaRPr lang="lt-LT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r>
              <a:rPr lang="lt-LT"/>
              <a:t>2023 m.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BF8-44E8-B1FA-0D7B6E6B46E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BF8-44E8-B1FA-0D7B6E6B46E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BF8-44E8-B1FA-0D7B6E6B46E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BF8-44E8-B1FA-0D7B6E6B46E2}"/>
              </c:ext>
            </c:extLst>
          </c:dPt>
          <c:dLbls>
            <c:dLbl>
              <c:idx val="0"/>
              <c:layout>
                <c:manualLayout>
                  <c:x val="-0.21246291392581368"/>
                  <c:y val="-2.1130177435933317E-2"/>
                </c:manualLayout>
              </c:layout>
              <c:tx>
                <c:rich>
                  <a:bodyPr/>
                  <a:lstStyle/>
                  <a:p>
                    <a:fld id="{8FAA3A13-32CD-4371-9246-004DFD134755}" type="VALUE">
                      <a:rPr lang="en-US" smtClean="0"/>
                      <a:pPr/>
                      <a:t>[REIKŠMĖ]</a:t>
                    </a:fld>
                    <a:r>
                      <a:rPr lang="en-US" dirty="0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BF8-44E8-B1FA-0D7B6E6B46E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41C8C5F8-705C-4F64-BBEE-D2C77D77F71F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BF8-44E8-B1FA-0D7B6E6B46E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8F5E93A-3E63-4471-9A9E-0F16C2D07405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BF8-44E8-B1FA-0D7B6E6B46E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1 %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5BF8-44E8-B1FA-0D7B6E6B46E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Hypatia Sans Pro" panose="020B0502020204020303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Atmesta skundų</c:v>
                </c:pt>
                <c:pt idx="1">
                  <c:v>Panaikinta sprendimų, taip pat iš dalies</c:v>
                </c:pt>
                <c:pt idx="2">
                  <c:v>Pakeista sprendimų, taip pat iš dalies</c:v>
                </c:pt>
                <c:pt idx="3">
                  <c:v>Kita (nutraukta, perduota pagal teismingumą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62</c:v>
                </c:pt>
                <c:pt idx="1">
                  <c:v>17</c:v>
                </c:pt>
                <c:pt idx="2">
                  <c:v>20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BF8-44E8-B1FA-0D7B6E6B46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4310738482857398E-2"/>
          <c:y val="0.65301390801836667"/>
          <c:w val="0.95137823240284758"/>
          <c:h val="0.330963702284074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 b="1">
          <a:solidFill>
            <a:schemeClr val="tx2">
              <a:lumMod val="75000"/>
            </a:schemeClr>
          </a:solidFill>
          <a:latin typeface="Hypatia Sans Pro" panose="020B0502020204020303" pitchFamily="34" charset="0"/>
        </a:defRPr>
      </a:pPr>
      <a:endParaRPr lang="lt-LT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r>
              <a:rPr lang="lt-LT"/>
              <a:t>2022 m.</a:t>
            </a:r>
            <a:endParaRPr lang="en-US"/>
          </a:p>
        </c:rich>
      </c:tx>
      <c:layout>
        <c:manualLayout>
          <c:xMode val="edge"/>
          <c:yMode val="edge"/>
          <c:x val="0.33596844928269559"/>
          <c:y val="1.6460467982769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1E3-443E-B7A9-51EFCF08E6A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1E3-443E-B7A9-51EFCF08E6A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1E3-443E-B7A9-51EFCF08E6A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1E3-443E-B7A9-51EFCF08E6A3}"/>
              </c:ext>
            </c:extLst>
          </c:dPt>
          <c:dLbls>
            <c:dLbl>
              <c:idx val="0"/>
              <c:layout>
                <c:manualLayout>
                  <c:x val="-0.22101319611967454"/>
                  <c:y val="3.42403713236078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55 %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41E3-443E-B7A9-51EFCF08E6A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4FBB3B0-E379-4799-935D-67D996155A02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E3-443E-B7A9-51EFCF08E6A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828C5CCA-CCA9-4E78-A7AF-148F8EAE9248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1E3-443E-B7A9-51EFCF08E6A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9 %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41E3-443E-B7A9-51EFCF08E6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Hypatia Sans Pro" panose="020B0502020204020303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Atmesta skundų</c:v>
                </c:pt>
                <c:pt idx="1">
                  <c:v>Panaikinta sprendimų, taip pat iš dalies</c:v>
                </c:pt>
                <c:pt idx="2">
                  <c:v>Pakeista sprendimų, taip pat iš dalies</c:v>
                </c:pt>
                <c:pt idx="3">
                  <c:v>Kita (nutraukta, perduota pagal teismingumą)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55</c:v>
                </c:pt>
                <c:pt idx="1">
                  <c:v>32</c:v>
                </c:pt>
                <c:pt idx="2">
                  <c:v>4</c:v>
                </c:pt>
                <c:pt idx="3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1E3-443E-B7A9-51EFCF08E6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4310738482857398E-2"/>
          <c:y val="0.65149079443210434"/>
          <c:w val="0.95137823240284758"/>
          <c:h val="0.332486776329425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 b="1">
          <a:solidFill>
            <a:schemeClr val="tx2">
              <a:lumMod val="75000"/>
            </a:schemeClr>
          </a:solidFill>
          <a:latin typeface="Hypatia Sans Pro" panose="020B0502020204020303" pitchFamily="34" charset="0"/>
        </a:defRPr>
      </a:pPr>
      <a:endParaRPr lang="lt-LT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r>
              <a:rPr lang="lt-LT"/>
              <a:t>2024 m.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007816167563727"/>
          <c:y val="0.13149585167555691"/>
          <c:w val="0.75984367664872543"/>
          <c:h val="0.38353755960355834"/>
        </c:manualLayout>
      </c:layout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4DF-4E14-A29D-D7EBA4A98FD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4DF-4E14-A29D-D7EBA4A98FD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4DF-4E14-A29D-D7EBA4A98FD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4DF-4E14-A29D-D7EBA4A98FD1}"/>
              </c:ext>
            </c:extLst>
          </c:dPt>
          <c:dLbls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0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94DF-4E14-A29D-D7EBA4A98F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Hypatia Sans Pro" panose="020B0502020204020303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Klaipėdos apygardos teismas</c:v>
                </c:pt>
                <c:pt idx="1">
                  <c:v>Klaipėdos apylinkės teismas</c:v>
                </c:pt>
                <c:pt idx="2">
                  <c:v>Plungės apylinkės teismas</c:v>
                </c:pt>
                <c:pt idx="3">
                  <c:v>Tauragės apylinkės teismas (skundų negauta)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6</c:v>
                </c:pt>
                <c:pt idx="1">
                  <c:v>7</c:v>
                </c:pt>
                <c:pt idx="2">
                  <c:v>4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4DF-4E14-A29D-D7EBA4A98F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8881909677185362E-3"/>
          <c:y val="0.6410238913530113"/>
          <c:w val="0.94049686203065319"/>
          <c:h val="0.3112485888716027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 b="1">
          <a:solidFill>
            <a:schemeClr val="tx2">
              <a:lumMod val="75000"/>
            </a:schemeClr>
          </a:solidFill>
          <a:latin typeface="Hypatia Sans Pro" panose="020B0502020204020303" pitchFamily="34" charset="0"/>
        </a:defRPr>
      </a:pPr>
      <a:endParaRPr lang="lt-LT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r>
              <a:rPr lang="lt-LT"/>
              <a:t>2023 m.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9609344120337"/>
          <c:y val="0.13413796403398548"/>
          <c:w val="0.75984367664872543"/>
          <c:h val="0.38353755960355834"/>
        </c:manualLayout>
      </c:layout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E17-47A8-B9F5-8EF742C76C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E17-47A8-B9F5-8EF742C76C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E17-47A8-B9F5-8EF742C76C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E17-47A8-B9F5-8EF742C76C19}"/>
              </c:ext>
            </c:extLst>
          </c:dPt>
          <c:dLbls>
            <c:dLbl>
              <c:idx val="0"/>
              <c:layout>
                <c:manualLayout>
                  <c:x val="-8.5907310659431108E-2"/>
                  <c:y val="3.969629206761728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17-47A8-B9F5-8EF742C76C1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0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8E17-47A8-B9F5-8EF742C76C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Hypatia Sans Pro" panose="020B0502020204020303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Klaipėdos apygardos teismas</c:v>
                </c:pt>
                <c:pt idx="1">
                  <c:v>Klaipėdos apylinkės teismas</c:v>
                </c:pt>
                <c:pt idx="2">
                  <c:v>Plungės apylinkės teismas</c:v>
                </c:pt>
                <c:pt idx="3">
                  <c:v>Tauragės apylinkės teismas (skundų negauta)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6</c:v>
                </c:pt>
                <c:pt idx="1">
                  <c:v>10</c:v>
                </c:pt>
                <c:pt idx="2">
                  <c:v>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E17-47A8-B9F5-8EF742C76C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4310737585898919E-2"/>
          <c:y val="0.6450875433764115"/>
          <c:w val="0.95137823240284758"/>
          <c:h val="0.330963702284074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 b="1">
          <a:solidFill>
            <a:schemeClr val="tx2">
              <a:lumMod val="75000"/>
            </a:schemeClr>
          </a:solidFill>
          <a:latin typeface="Hypatia Sans Pro" panose="020B0502020204020303" pitchFamily="34" charset="0"/>
        </a:defRPr>
      </a:pPr>
      <a:endParaRPr lang="lt-LT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r>
              <a:rPr lang="lt-LT"/>
              <a:t>2022 m.</a:t>
            </a:r>
            <a:endParaRPr lang="en-US"/>
          </a:p>
        </c:rich>
      </c:tx>
      <c:layout>
        <c:manualLayout>
          <c:xMode val="edge"/>
          <c:yMode val="edge"/>
          <c:x val="0.33596844928269559"/>
          <c:y val="1.6460467982769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671902311918831"/>
          <c:y val="0.13079662808211767"/>
          <c:w val="0.75984367664872543"/>
          <c:h val="0.38353755960355834"/>
        </c:manualLayout>
      </c:layout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AD9-46D5-9F0B-253A0468ED9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AD9-46D5-9F0B-253A0468ED9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AD9-46D5-9F0B-253A0468ED9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AD9-46D5-9F0B-253A0468ED99}"/>
              </c:ext>
            </c:extLst>
          </c:dPt>
          <c:dLbls>
            <c:dLbl>
              <c:idx val="0"/>
              <c:layout>
                <c:manualLayout>
                  <c:x val="-8.5907310659431108E-2"/>
                  <c:y val="3.969629206761728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AD9-46D5-9F0B-253A0468ED9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2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CAD9-46D5-9F0B-253A0468ED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Hypatia Sans Pro" panose="020B0502020204020303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Klaipėdos apygardos teismas</c:v>
                </c:pt>
                <c:pt idx="1">
                  <c:v>Klaipėdos apylinkės teismas</c:v>
                </c:pt>
                <c:pt idx="2">
                  <c:v>Plungės apylinkės teismas</c:v>
                </c:pt>
                <c:pt idx="3">
                  <c:v>Tauragės apylinkės teismas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7</c:v>
                </c:pt>
                <c:pt idx="1">
                  <c:v>9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AD9-46D5-9F0B-253A0468ED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4779555141199209E-2"/>
          <c:y val="0.63787041583103798"/>
          <c:w val="0.95137823240284758"/>
          <c:h val="0.311759851215914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 b="1">
          <a:solidFill>
            <a:schemeClr val="tx2">
              <a:lumMod val="75000"/>
            </a:schemeClr>
          </a:solidFill>
          <a:latin typeface="Hypatia Sans Pro" panose="020B0502020204020303" pitchFamily="34" charset="0"/>
        </a:defRPr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r>
              <a:rPr lang="lt-LT" dirty="0"/>
              <a:t>2024 m.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469307044865883"/>
          <c:y val="0.17780620660744981"/>
          <c:w val="0.7615538878257484"/>
          <c:h val="0.38769117113273521"/>
        </c:manualLayout>
      </c:layout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0F9-4172-8BDC-94A64D438D5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0F9-4172-8BDC-94A64D438D5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0F9-4172-8BDC-94A64D438D5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0F9-4172-8BDC-94A64D438D5F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24CC65DB-9E66-4AE2-8143-5EFEA1889676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0F9-4172-8BDC-94A64D438D5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E69DEE9-0DFE-46D3-B03B-2836F08F967F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0F9-4172-8BDC-94A64D438D5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94D6863-BEED-4B9A-A011-20BD6F4B4B5A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0F9-4172-8BDC-94A64D438D5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1 %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C0F9-4172-8BDC-94A64D438D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Hypatia Sans Pro" panose="020B0502020204020303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Atmesta skundų</c:v>
                </c:pt>
                <c:pt idx="1">
                  <c:v>Panaikinta sprendimų, taip pat iš dalies</c:v>
                </c:pt>
                <c:pt idx="2">
                  <c:v>Pakeista sprendimų, taip pat iš dalies</c:v>
                </c:pt>
                <c:pt idx="3">
                  <c:v>Kita 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67</c:v>
                </c:pt>
                <c:pt idx="1">
                  <c:v>23</c:v>
                </c:pt>
                <c:pt idx="2">
                  <c:v>9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0F9-4172-8BDC-94A64D438D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8882208280559264E-3"/>
          <c:y val="0.63305987442380385"/>
          <c:w val="0.94049686203065319"/>
          <c:h val="0.350918040624849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 b="1">
          <a:solidFill>
            <a:schemeClr val="tx2">
              <a:lumMod val="75000"/>
            </a:schemeClr>
          </a:solidFill>
          <a:latin typeface="Hypatia Sans Pro" panose="020B0502020204020303" pitchFamily="34" charset="0"/>
        </a:defRPr>
      </a:pPr>
      <a:endParaRPr lang="lt-L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r>
              <a:rPr lang="lt-LT"/>
              <a:t>2023 m.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explosion val="1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F6A-471B-B45B-DA54928E69E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F6A-471B-B45B-DA54928E69E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F6A-471B-B45B-DA54928E69E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F6A-471B-B45B-DA54928E69E4}"/>
              </c:ext>
            </c:extLst>
          </c:dPt>
          <c:dLbls>
            <c:dLbl>
              <c:idx val="0"/>
              <c:layout>
                <c:manualLayout>
                  <c:x val="-0.21246291392581368"/>
                  <c:y val="-2.1130177435933317E-2"/>
                </c:manualLayout>
              </c:layout>
              <c:tx>
                <c:rich>
                  <a:bodyPr/>
                  <a:lstStyle/>
                  <a:p>
                    <a:fld id="{E5471073-B3EB-421F-AD8D-F2107E9B45F6}" type="VALUE">
                      <a:rPr lang="en-US" smtClean="0"/>
                      <a:pPr/>
                      <a:t>[REIKŠMĖ]</a:t>
                    </a:fld>
                    <a:r>
                      <a:rPr lang="en-US" dirty="0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F6A-471B-B45B-DA54928E69E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80816BD-619E-44C4-B122-E2A91FCC76C7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F6A-471B-B45B-DA54928E69E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78E3A27-D3D6-4F40-BD7E-48A210122BA6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F6A-471B-B45B-DA54928E69E4}"/>
                </c:ext>
              </c:extLst>
            </c:dLbl>
            <c:dLbl>
              <c:idx val="3"/>
              <c:layout>
                <c:manualLayout>
                  <c:x val="2.8313374578584221E-2"/>
                  <c:y val="1.647919200590474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3F6A-471B-B45B-DA54928E69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Hypatia Sans Pro" panose="020B0502020204020303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Atmesta skundų</c:v>
                </c:pt>
                <c:pt idx="1">
                  <c:v>Panaikinta sprendimų, taip pat iš dalies</c:v>
                </c:pt>
                <c:pt idx="2">
                  <c:v>Pakeista sprendimų, taip pat iš dalies</c:v>
                </c:pt>
                <c:pt idx="3">
                  <c:v>Kita 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81</c:v>
                </c:pt>
                <c:pt idx="1">
                  <c:v>14</c:v>
                </c:pt>
                <c:pt idx="2">
                  <c:v>4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F6A-471B-B45B-DA54928E69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4310738482857398E-2"/>
          <c:y val="0.65301390801836667"/>
          <c:w val="0.95137823240284758"/>
          <c:h val="0.330963702284074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 b="1">
          <a:solidFill>
            <a:schemeClr val="tx2">
              <a:lumMod val="75000"/>
            </a:schemeClr>
          </a:solidFill>
          <a:latin typeface="Hypatia Sans Pro" panose="020B0502020204020303" pitchFamily="34" charset="0"/>
        </a:defRPr>
      </a:pPr>
      <a:endParaRPr lang="lt-L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r>
              <a:rPr lang="lt-LT"/>
              <a:t>2022 m.</a:t>
            </a:r>
            <a:endParaRPr lang="en-US"/>
          </a:p>
        </c:rich>
      </c:tx>
      <c:layout>
        <c:manualLayout>
          <c:xMode val="edge"/>
          <c:yMode val="edge"/>
          <c:x val="0.33596844928269559"/>
          <c:y val="1.6460467982769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43-4684-A63C-E05CCB1A4A6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43-4684-A63C-E05CCB1A4A6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A43-4684-A63C-E05CCB1A4A6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A43-4684-A63C-E05CCB1A4A6D}"/>
              </c:ext>
            </c:extLst>
          </c:dPt>
          <c:dLbls>
            <c:dLbl>
              <c:idx val="0"/>
              <c:layout>
                <c:manualLayout>
                  <c:x val="-0.22101319611967454"/>
                  <c:y val="3.42403713236078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67 %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9A43-4684-A63C-E05CCB1A4A6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79A272E-345A-4639-BF47-BE12D77C69B1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A43-4684-A63C-E05CCB1A4A6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89750D7-7DED-492C-BF76-FA2456F08C42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A43-4684-A63C-E05CCB1A4A6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3 %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9A43-4684-A63C-E05CCB1A4A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Hypatia Sans Pro" panose="020B0502020204020303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Atmesta skundų</c:v>
                </c:pt>
                <c:pt idx="1">
                  <c:v>Panaikinta sprendimų, taip pat iš dalies</c:v>
                </c:pt>
                <c:pt idx="2">
                  <c:v>Pakeista sprendimų, taip pat iš dalies</c:v>
                </c:pt>
                <c:pt idx="3">
                  <c:v>Kita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67</c:v>
                </c:pt>
                <c:pt idx="1">
                  <c:v>22</c:v>
                </c:pt>
                <c:pt idx="2">
                  <c:v>7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A43-4684-A63C-E05CCB1A4A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4310738482857398E-2"/>
          <c:y val="0.65149079443210434"/>
          <c:w val="0.95137823240284758"/>
          <c:h val="0.332486776329425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 b="1">
          <a:solidFill>
            <a:schemeClr val="tx2">
              <a:lumMod val="75000"/>
            </a:schemeClr>
          </a:solidFill>
          <a:latin typeface="Hypatia Sans Pro" panose="020B0502020204020303" pitchFamily="34" charset="0"/>
        </a:defRPr>
      </a:pPr>
      <a:endParaRPr lang="lt-L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r>
              <a:rPr lang="lt-LT" dirty="0"/>
              <a:t>2024 m.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78909397331623"/>
          <c:y val="0.15677049611555924"/>
          <c:w val="0.7615538878257484"/>
          <c:h val="0.38769117113273521"/>
        </c:manualLayout>
      </c:layout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9AE-48B9-9491-092696C0B8C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9AE-48B9-9491-092696C0B8C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9AE-48B9-9491-092696C0B8C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9AE-48B9-9491-092696C0B8C5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24CC65DB-9E66-4AE2-8143-5EFEA1889676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9AE-48B9-9491-092696C0B8C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E69DEE9-0DFE-46D3-B03B-2836F08F967F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9AE-48B9-9491-092696C0B8C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94D6863-BEED-4B9A-A011-20BD6F4B4B5A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9AE-48B9-9491-092696C0B8C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5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19AE-48B9-9491-092696C0B8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Hypatia Sans Pro" panose="020B0502020204020303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Atmesta skundų</c:v>
                </c:pt>
                <c:pt idx="1">
                  <c:v>Panaikinta sprendimų, taip pat iš dalies</c:v>
                </c:pt>
                <c:pt idx="2">
                  <c:v>Pakeista sprendimų, taip pat iš dalies</c:v>
                </c:pt>
                <c:pt idx="3">
                  <c:v>Kita 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60</c:v>
                </c:pt>
                <c:pt idx="1">
                  <c:v>30</c:v>
                </c:pt>
                <c:pt idx="2">
                  <c:v>5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9AE-48B9-9491-092696C0B8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8882208280559264E-3"/>
          <c:y val="0.63305987442380385"/>
          <c:w val="0.94049686203065319"/>
          <c:h val="0.350918040624849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 b="1">
          <a:solidFill>
            <a:schemeClr val="tx2">
              <a:lumMod val="75000"/>
            </a:schemeClr>
          </a:solidFill>
          <a:latin typeface="Hypatia Sans Pro" panose="020B0502020204020303" pitchFamily="34" charset="0"/>
        </a:defRPr>
      </a:pPr>
      <a:endParaRPr lang="lt-L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r>
              <a:rPr lang="lt-LT"/>
              <a:t>2023 m.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922305608712583"/>
          <c:y val="0.15384430572590774"/>
          <c:w val="0.7615538878257484"/>
          <c:h val="0.38514353631237996"/>
        </c:manualLayout>
      </c:layout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2F2-4F67-A8D1-2ABAF6E5D14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2F2-4F67-A8D1-2ABAF6E5D14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2F2-4F67-A8D1-2ABAF6E5D14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2F2-4F67-A8D1-2ABAF6E5D14D}"/>
              </c:ext>
            </c:extLst>
          </c:dPt>
          <c:dLbls>
            <c:dLbl>
              <c:idx val="0"/>
              <c:layout>
                <c:manualLayout>
                  <c:x val="-0.21246291392581368"/>
                  <c:y val="-2.1130177435933317E-2"/>
                </c:manualLayout>
              </c:layout>
              <c:tx>
                <c:rich>
                  <a:bodyPr/>
                  <a:lstStyle/>
                  <a:p>
                    <a:fld id="{E5471073-B3EB-421F-AD8D-F2107E9B45F6}" type="VALUE">
                      <a:rPr lang="en-US" smtClean="0"/>
                      <a:pPr/>
                      <a:t>[REIKŠMĖ]</a:t>
                    </a:fld>
                    <a:r>
                      <a:rPr lang="en-US" dirty="0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2F2-4F67-A8D1-2ABAF6E5D14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80816BD-619E-44C4-B122-E2A91FCC76C7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2F2-4F67-A8D1-2ABAF6E5D14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78E3A27-D3D6-4F40-BD7E-48A210122BA6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2F2-4F67-A8D1-2ABAF6E5D14D}"/>
                </c:ext>
              </c:extLst>
            </c:dLbl>
            <c:dLbl>
              <c:idx val="3"/>
              <c:layout>
                <c:manualLayout>
                  <c:x val="2.8313374578584221E-2"/>
                  <c:y val="1.647919200590474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0 %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2F2-4F67-A8D1-2ABAF6E5D1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Hypatia Sans Pro" panose="020B0502020204020303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Atmesta skundų</c:v>
                </c:pt>
                <c:pt idx="1">
                  <c:v>Panaikinta sprendimų, taip pat iš dalies</c:v>
                </c:pt>
                <c:pt idx="2">
                  <c:v>Pakeista sprendimų, taip pat iš dalies</c:v>
                </c:pt>
                <c:pt idx="3">
                  <c:v>Kita 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62</c:v>
                </c:pt>
                <c:pt idx="1">
                  <c:v>27</c:v>
                </c:pt>
                <c:pt idx="2">
                  <c:v>11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2F2-4F67-A8D1-2ABAF6E5D1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4310738482857398E-2"/>
          <c:y val="0.65301390801836667"/>
          <c:w val="0.95137823240284758"/>
          <c:h val="0.330963702284074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 b="1">
          <a:solidFill>
            <a:schemeClr val="tx2">
              <a:lumMod val="75000"/>
            </a:schemeClr>
          </a:solidFill>
          <a:latin typeface="Hypatia Sans Pro" panose="020B0502020204020303" pitchFamily="34" charset="0"/>
        </a:defRPr>
      </a:pPr>
      <a:endParaRPr lang="lt-L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r>
              <a:rPr lang="lt-LT"/>
              <a:t>2022 m.</a:t>
            </a:r>
            <a:endParaRPr lang="en-US"/>
          </a:p>
        </c:rich>
      </c:tx>
      <c:layout>
        <c:manualLayout>
          <c:xMode val="edge"/>
          <c:yMode val="edge"/>
          <c:x val="0.33596844928269559"/>
          <c:y val="1.6460467982769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37530417255928"/>
          <c:y val="0.15123640271197272"/>
          <c:w val="0.7615538878257484"/>
          <c:h val="0.38514353631237996"/>
        </c:manualLayout>
      </c:layout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E30-4D05-A392-C5E66AE551F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E30-4D05-A392-C5E66AE551F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E30-4D05-A392-C5E66AE551F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E30-4D05-A392-C5E66AE551FB}"/>
              </c:ext>
            </c:extLst>
          </c:dPt>
          <c:dLbls>
            <c:dLbl>
              <c:idx val="0"/>
              <c:layout>
                <c:manualLayout>
                  <c:x val="-0.22101319611967454"/>
                  <c:y val="3.42403713236078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72 %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E30-4D05-A392-C5E66AE551F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79A272E-345A-4639-BF47-BE12D77C69B1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E30-4D05-A392-C5E66AE551F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89750D7-7DED-492C-BF76-FA2456F08C42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E30-4D05-A392-C5E66AE551F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4 %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E30-4D05-A392-C5E66AE551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Hypatia Sans Pro" panose="020B0502020204020303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Atmesta skundų</c:v>
                </c:pt>
                <c:pt idx="1">
                  <c:v>Panaikinta sprendimų, taip pat iš dalies</c:v>
                </c:pt>
                <c:pt idx="2">
                  <c:v>Pakeista sprendimų, taip pat iš dalies</c:v>
                </c:pt>
                <c:pt idx="3">
                  <c:v>Kita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72</c:v>
                </c:pt>
                <c:pt idx="1">
                  <c:v>17</c:v>
                </c:pt>
                <c:pt idx="2">
                  <c:v>7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E30-4D05-A392-C5E66AE551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4310738482857398E-2"/>
          <c:y val="0.65149079443210434"/>
          <c:w val="0.95137823240284758"/>
          <c:h val="0.332486776329425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 b="1">
          <a:solidFill>
            <a:schemeClr val="tx2">
              <a:lumMod val="75000"/>
            </a:schemeClr>
          </a:solidFill>
          <a:latin typeface="Hypatia Sans Pro" panose="020B0502020204020303" pitchFamily="34" charset="0"/>
        </a:defRPr>
      </a:pPr>
      <a:endParaRPr lang="lt-L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  <a:ea typeface="+mn-ea"/>
                <a:cs typeface="+mn-cs"/>
              </a:defRPr>
            </a:pPr>
            <a:r>
              <a:rPr lang="lt-LT" dirty="0"/>
              <a:t>2024 m.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78909397331623"/>
          <c:y val="0.15677049611555924"/>
          <c:w val="0.7615538878257484"/>
          <c:h val="0.38769117113273521"/>
        </c:manualLayout>
      </c:layout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6CB-44C2-B358-6F5F3ED0502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6CB-44C2-B358-6F5F3ED0502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6CB-44C2-B358-6F5F3ED0502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6CB-44C2-B358-6F5F3ED0502F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24CC65DB-9E66-4AE2-8143-5EFEA1889676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6CB-44C2-B358-6F5F3ED0502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E69DEE9-0DFE-46D3-B03B-2836F08F967F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6CB-44C2-B358-6F5F3ED0502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94D6863-BEED-4B9A-A011-20BD6F4B4B5A}" type="VALUE">
                      <a:rPr lang="en-US" smtClean="0"/>
                      <a:pPr/>
                      <a:t>[REIKŠMĖ]</a:t>
                    </a:fld>
                    <a:r>
                      <a:rPr lang="en-US"/>
                      <a:t> 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6CB-44C2-B358-6F5F3ED0502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1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36CB-44C2-B358-6F5F3ED050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Hypatia Sans Pro" panose="020B0502020204020303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Atmesta skundų</c:v>
                </c:pt>
                <c:pt idx="1">
                  <c:v>Panaikinta sprendimų, taip pat iš dalies</c:v>
                </c:pt>
                <c:pt idx="2">
                  <c:v>Pakeista sprendimų, taip pat iš dalies</c:v>
                </c:pt>
                <c:pt idx="3">
                  <c:v>Kita 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72</c:v>
                </c:pt>
                <c:pt idx="1">
                  <c:v>18</c:v>
                </c:pt>
                <c:pt idx="2">
                  <c:v>9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6CB-44C2-B358-6F5F3ED050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8882208280559264E-3"/>
          <c:y val="0.63305987442380385"/>
          <c:w val="0.94049686203065319"/>
          <c:h val="0.350918040624849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 b="1">
          <a:solidFill>
            <a:schemeClr val="tx2">
              <a:lumMod val="75000"/>
            </a:schemeClr>
          </a:solidFill>
          <a:latin typeface="Hypatia Sans Pro" panose="020B0502020204020303" pitchFamily="34" charset="0"/>
        </a:defRPr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6C3742-25A7-48E9-BE82-064D7DC7962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852EAEF5-ED30-44B8-AC8A-4A11365F689B}">
      <dgm:prSet custT="1"/>
      <dgm:spPr/>
      <dgm:t>
        <a:bodyPr/>
        <a:lstStyle/>
        <a:p>
          <a:pPr algn="ctr"/>
          <a:r>
            <a:rPr lang="lt-LT" sz="2000" dirty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</a:rPr>
            <a:t>PIRMOSIOS INSTANCIJOS BAUDŽIAMOSIOS BYLOS</a:t>
          </a:r>
        </a:p>
      </dgm:t>
    </dgm:pt>
    <dgm:pt modelId="{BCABDB2B-D596-40C9-96CF-89373C41067C}" type="parTrans" cxnId="{D2FACD7C-75C3-41F2-B7ED-F58A5F9AF684}">
      <dgm:prSet/>
      <dgm:spPr/>
      <dgm:t>
        <a:bodyPr/>
        <a:lstStyle/>
        <a:p>
          <a:endParaRPr lang="lt-LT"/>
        </a:p>
      </dgm:t>
    </dgm:pt>
    <dgm:pt modelId="{7C721A4F-B467-4594-91DF-2AB8A8C64712}" type="sibTrans" cxnId="{D2FACD7C-75C3-41F2-B7ED-F58A5F9AF684}">
      <dgm:prSet/>
      <dgm:spPr/>
      <dgm:t>
        <a:bodyPr/>
        <a:lstStyle/>
        <a:p>
          <a:endParaRPr lang="lt-LT"/>
        </a:p>
      </dgm:t>
    </dgm:pt>
    <dgm:pt modelId="{17D1E027-860E-4A58-8732-BEA669967756}">
      <dgm:prSet custT="1"/>
      <dgm:spPr/>
      <dgm:t>
        <a:bodyPr/>
        <a:lstStyle/>
        <a:p>
          <a:pPr algn="ctr"/>
          <a:r>
            <a:rPr lang="sq-AL" sz="1400" b="1" u="none" dirty="0">
              <a:latin typeface="Hypatia Sans Pro" panose="020B0502020204020303" pitchFamily="34" charset="0"/>
            </a:rPr>
            <a:t>Gauta baudžiamųjų bylų:</a:t>
          </a:r>
          <a:endParaRPr lang="lt-LT" sz="1400" u="none" dirty="0">
            <a:latin typeface="Hypatia Sans Pro" panose="020B0502020204020303" pitchFamily="34" charset="0"/>
          </a:endParaRPr>
        </a:p>
      </dgm:t>
    </dgm:pt>
    <dgm:pt modelId="{0D06717B-33B8-4BFE-A3E6-436BC1C74D76}" type="parTrans" cxnId="{F2B5A2FD-EFCF-4415-B444-5AB516840A73}">
      <dgm:prSet/>
      <dgm:spPr/>
      <dgm:t>
        <a:bodyPr/>
        <a:lstStyle/>
        <a:p>
          <a:endParaRPr lang="lt-LT"/>
        </a:p>
      </dgm:t>
    </dgm:pt>
    <dgm:pt modelId="{FA97608B-C309-4925-A2EF-FFDC6F580CD1}" type="sibTrans" cxnId="{F2B5A2FD-EFCF-4415-B444-5AB516840A73}">
      <dgm:prSet/>
      <dgm:spPr/>
      <dgm:t>
        <a:bodyPr/>
        <a:lstStyle/>
        <a:p>
          <a:endParaRPr lang="lt-LT"/>
        </a:p>
      </dgm:t>
    </dgm:pt>
    <dgm:pt modelId="{D7EFDA9E-30DB-4071-8BE5-3EAD854D7EF4}">
      <dgm:prSet custT="1"/>
      <dgm:spPr/>
      <dgm:t>
        <a:bodyPr/>
        <a:lstStyle/>
        <a:p>
          <a:pPr algn="ctr"/>
          <a:r>
            <a:rPr lang="lt-LT" sz="1400" b="1" dirty="0">
              <a:latin typeface="Hypatia Sans Pro" panose="020B0502020204020303" pitchFamily="34" charset="0"/>
            </a:rPr>
            <a:t>2024 m. – 215</a:t>
          </a:r>
        </a:p>
      </dgm:t>
    </dgm:pt>
    <dgm:pt modelId="{BF521988-3388-48A3-A8A2-E0CB71117E3D}" type="parTrans" cxnId="{ADF269F9-8A31-424A-BDA6-9EC09396F545}">
      <dgm:prSet/>
      <dgm:spPr/>
      <dgm:t>
        <a:bodyPr/>
        <a:lstStyle/>
        <a:p>
          <a:endParaRPr lang="lt-LT"/>
        </a:p>
      </dgm:t>
    </dgm:pt>
    <dgm:pt modelId="{C0DE849C-8CED-44D9-B709-E41FBEB397FF}" type="sibTrans" cxnId="{ADF269F9-8A31-424A-BDA6-9EC09396F545}">
      <dgm:prSet/>
      <dgm:spPr/>
      <dgm:t>
        <a:bodyPr/>
        <a:lstStyle/>
        <a:p>
          <a:endParaRPr lang="lt-LT"/>
        </a:p>
      </dgm:t>
    </dgm:pt>
    <dgm:pt modelId="{6CA1D089-D166-40F3-B3A6-75C481ACE523}">
      <dgm:prSet custT="1"/>
      <dgm:spPr/>
      <dgm:t>
        <a:bodyPr/>
        <a:lstStyle/>
        <a:p>
          <a:pPr algn="ctr"/>
          <a:r>
            <a:rPr lang="lt-LT" sz="1400" b="1" dirty="0">
              <a:latin typeface="Hypatia Sans Pro" panose="020B0502020204020303" pitchFamily="34" charset="0"/>
            </a:rPr>
            <a:t>2024 m. – 97</a:t>
          </a:r>
        </a:p>
      </dgm:t>
    </dgm:pt>
    <dgm:pt modelId="{339DB16B-8049-416E-9AB8-C467ED7F6548}" type="parTrans" cxnId="{68C244E6-5341-4EAC-9DDF-3569CA0EDB1C}">
      <dgm:prSet/>
      <dgm:spPr/>
      <dgm:t>
        <a:bodyPr/>
        <a:lstStyle/>
        <a:p>
          <a:endParaRPr lang="lt-LT"/>
        </a:p>
      </dgm:t>
    </dgm:pt>
    <dgm:pt modelId="{AE5E0DE2-9D98-4042-8DF0-57ACB43A3F80}" type="sibTrans" cxnId="{68C244E6-5341-4EAC-9DDF-3569CA0EDB1C}">
      <dgm:prSet/>
      <dgm:spPr/>
      <dgm:t>
        <a:bodyPr/>
        <a:lstStyle/>
        <a:p>
          <a:endParaRPr lang="lt-LT"/>
        </a:p>
      </dgm:t>
    </dgm:pt>
    <dgm:pt modelId="{5059CDC7-8923-4EBF-B478-E606135B5C1F}">
      <dgm:prSet custT="1"/>
      <dgm:spPr/>
      <dgm:t>
        <a:bodyPr/>
        <a:lstStyle/>
        <a:p>
          <a:pPr algn="ctr"/>
          <a:r>
            <a:rPr lang="lt-LT" sz="1400" b="1" dirty="0">
              <a:latin typeface="Hypatia Sans Pro" panose="020B0502020204020303" pitchFamily="34" charset="0"/>
            </a:rPr>
            <a:t>2023 m.– 193</a:t>
          </a:r>
        </a:p>
      </dgm:t>
    </dgm:pt>
    <dgm:pt modelId="{9A24463D-C87C-4134-A004-AA00EA348F88}" type="parTrans" cxnId="{982FD101-0CEE-4232-8AB4-114225B71B88}">
      <dgm:prSet/>
      <dgm:spPr/>
      <dgm:t>
        <a:bodyPr/>
        <a:lstStyle/>
        <a:p>
          <a:endParaRPr lang="lt-LT"/>
        </a:p>
      </dgm:t>
    </dgm:pt>
    <dgm:pt modelId="{6F06952E-1A17-45C0-99B3-02DBED5AFE98}" type="sibTrans" cxnId="{982FD101-0CEE-4232-8AB4-114225B71B88}">
      <dgm:prSet/>
      <dgm:spPr/>
      <dgm:t>
        <a:bodyPr/>
        <a:lstStyle/>
        <a:p>
          <a:endParaRPr lang="lt-LT"/>
        </a:p>
      </dgm:t>
    </dgm:pt>
    <dgm:pt modelId="{B5198361-D5EE-4925-B417-F6FD6ADB5E2F}">
      <dgm:prSet custT="1"/>
      <dgm:spPr/>
      <dgm:t>
        <a:bodyPr/>
        <a:lstStyle/>
        <a:p>
          <a:pPr algn="ctr"/>
          <a:r>
            <a:rPr lang="lt-LT" sz="1400" b="1" dirty="0">
              <a:latin typeface="Hypatia Sans Pro" panose="020B0502020204020303" pitchFamily="34" charset="0"/>
            </a:rPr>
            <a:t>2022 m. – 191</a:t>
          </a:r>
        </a:p>
      </dgm:t>
    </dgm:pt>
    <dgm:pt modelId="{C8C782B8-9EC6-4C78-8118-72971EDF8A26}" type="parTrans" cxnId="{A0C12B98-DE91-4E8E-BBCC-EB7819376092}">
      <dgm:prSet/>
      <dgm:spPr/>
      <dgm:t>
        <a:bodyPr/>
        <a:lstStyle/>
        <a:p>
          <a:endParaRPr lang="lt-LT"/>
        </a:p>
      </dgm:t>
    </dgm:pt>
    <dgm:pt modelId="{826C2BAA-009C-472D-AB04-A123CEE9F1D2}" type="sibTrans" cxnId="{A0C12B98-DE91-4E8E-BBCC-EB7819376092}">
      <dgm:prSet/>
      <dgm:spPr/>
      <dgm:t>
        <a:bodyPr/>
        <a:lstStyle/>
        <a:p>
          <a:endParaRPr lang="lt-LT"/>
        </a:p>
      </dgm:t>
    </dgm:pt>
    <dgm:pt modelId="{E7CC148D-DFF9-488A-A6C9-5DDB029B2120}">
      <dgm:prSet custT="1"/>
      <dgm:spPr/>
      <dgm:t>
        <a:bodyPr/>
        <a:lstStyle/>
        <a:p>
          <a:pPr algn="ctr"/>
          <a:r>
            <a:rPr lang="af-ZA" sz="1400" b="1" u="none" dirty="0">
              <a:latin typeface="Hypatia Sans Pro" panose="020B0502020204020303" pitchFamily="34" charset="0"/>
            </a:rPr>
            <a:t>Išnagrinėta</a:t>
          </a:r>
          <a:r>
            <a:rPr lang="lt-LT" sz="1400" b="1" u="none" dirty="0">
              <a:latin typeface="Hypatia Sans Pro" panose="020B0502020204020303" pitchFamily="34" charset="0"/>
            </a:rPr>
            <a:t> </a:t>
          </a:r>
          <a:r>
            <a:rPr lang="af-ZA" sz="1400" b="1" u="none" dirty="0">
              <a:latin typeface="Hypatia Sans Pro" panose="020B0502020204020303" pitchFamily="34" charset="0"/>
            </a:rPr>
            <a:t>(</a:t>
          </a:r>
          <a:r>
            <a:rPr lang="af-ZA" sz="1400" b="1" dirty="0">
              <a:latin typeface="Hypatia Sans Pro" panose="020B0502020204020303" pitchFamily="34" charset="0"/>
            </a:rPr>
            <a:t>be EAO ir teikimų)</a:t>
          </a:r>
          <a:r>
            <a:rPr lang="lt-LT" sz="1400" dirty="0">
              <a:latin typeface="Hypatia Sans Pro" panose="020B0502020204020303" pitchFamily="34" charset="0"/>
            </a:rPr>
            <a:t>:</a:t>
          </a:r>
          <a:endParaRPr lang="lt-LT" sz="1400" b="1" dirty="0">
            <a:latin typeface="Hypatia Sans Pro" panose="020B0502020204020303" pitchFamily="34" charset="0"/>
          </a:endParaRPr>
        </a:p>
      </dgm:t>
    </dgm:pt>
    <dgm:pt modelId="{AFE7436A-9F26-401F-920A-999B254FEBAA}" type="parTrans" cxnId="{86CC83F7-5A9F-44FF-B7A1-235E49E16AEE}">
      <dgm:prSet/>
      <dgm:spPr/>
      <dgm:t>
        <a:bodyPr/>
        <a:lstStyle/>
        <a:p>
          <a:endParaRPr lang="lt-LT"/>
        </a:p>
      </dgm:t>
    </dgm:pt>
    <dgm:pt modelId="{3A8A2D01-C35B-49D8-8A83-42723E05B358}" type="sibTrans" cxnId="{86CC83F7-5A9F-44FF-B7A1-235E49E16AEE}">
      <dgm:prSet/>
      <dgm:spPr/>
      <dgm:t>
        <a:bodyPr/>
        <a:lstStyle/>
        <a:p>
          <a:endParaRPr lang="lt-LT"/>
        </a:p>
      </dgm:t>
    </dgm:pt>
    <dgm:pt modelId="{9407E2EA-B59A-493E-B383-D7B6DE79D6BD}">
      <dgm:prSet custT="1"/>
      <dgm:spPr/>
      <dgm:t>
        <a:bodyPr/>
        <a:lstStyle/>
        <a:p>
          <a:pPr algn="ctr"/>
          <a:endParaRPr lang="lt-LT" sz="1600" u="none" dirty="0"/>
        </a:p>
      </dgm:t>
    </dgm:pt>
    <dgm:pt modelId="{ECC70932-6DAC-441A-8BB0-258621B73F1D}" type="parTrans" cxnId="{B9C66A0D-2B17-4519-A1A9-9E800DA526D9}">
      <dgm:prSet/>
      <dgm:spPr/>
      <dgm:t>
        <a:bodyPr/>
        <a:lstStyle/>
        <a:p>
          <a:endParaRPr lang="lt-LT"/>
        </a:p>
      </dgm:t>
    </dgm:pt>
    <dgm:pt modelId="{924C58A6-5657-4B51-9847-5986605E1975}" type="sibTrans" cxnId="{B9C66A0D-2B17-4519-A1A9-9E800DA526D9}">
      <dgm:prSet/>
      <dgm:spPr/>
      <dgm:t>
        <a:bodyPr/>
        <a:lstStyle/>
        <a:p>
          <a:endParaRPr lang="lt-LT"/>
        </a:p>
      </dgm:t>
    </dgm:pt>
    <dgm:pt modelId="{9B6DF7A8-E2B3-41D6-BD83-6CE133257581}">
      <dgm:prSet custT="1"/>
      <dgm:spPr/>
      <dgm:t>
        <a:bodyPr/>
        <a:lstStyle/>
        <a:p>
          <a:pPr algn="ctr"/>
          <a:r>
            <a:rPr lang="lt-LT" sz="1400" b="1" dirty="0">
              <a:latin typeface="Hypatia Sans Pro" panose="020B0502020204020303" pitchFamily="34" charset="0"/>
            </a:rPr>
            <a:t>2023 m. – 73</a:t>
          </a:r>
        </a:p>
      </dgm:t>
    </dgm:pt>
    <dgm:pt modelId="{5805E0B9-C761-4917-8112-48419A0434AE}" type="parTrans" cxnId="{44CD4426-C273-4212-B3EC-97D8409782C4}">
      <dgm:prSet/>
      <dgm:spPr/>
      <dgm:t>
        <a:bodyPr/>
        <a:lstStyle/>
        <a:p>
          <a:endParaRPr lang="lt-LT"/>
        </a:p>
      </dgm:t>
    </dgm:pt>
    <dgm:pt modelId="{CA53815D-DA72-4DC5-A0DB-E906186A18AC}" type="sibTrans" cxnId="{44CD4426-C273-4212-B3EC-97D8409782C4}">
      <dgm:prSet/>
      <dgm:spPr/>
      <dgm:t>
        <a:bodyPr/>
        <a:lstStyle/>
        <a:p>
          <a:endParaRPr lang="lt-LT"/>
        </a:p>
      </dgm:t>
    </dgm:pt>
    <dgm:pt modelId="{427E5C83-8FDD-4392-B514-3160DE9F75B8}">
      <dgm:prSet custT="1"/>
      <dgm:spPr/>
      <dgm:t>
        <a:bodyPr/>
        <a:lstStyle/>
        <a:p>
          <a:pPr algn="ctr"/>
          <a:r>
            <a:rPr lang="lt-LT" sz="1400" b="1" dirty="0">
              <a:latin typeface="Hypatia Sans Pro" panose="020B0502020204020303" pitchFamily="34" charset="0"/>
            </a:rPr>
            <a:t>2022 m. – 91</a:t>
          </a:r>
        </a:p>
      </dgm:t>
    </dgm:pt>
    <dgm:pt modelId="{3B2FF1B8-177D-46B8-B540-F628AF3FD537}" type="parTrans" cxnId="{9B069D37-9ACB-4D16-BB6F-4E84A60F86DB}">
      <dgm:prSet/>
      <dgm:spPr/>
      <dgm:t>
        <a:bodyPr/>
        <a:lstStyle/>
        <a:p>
          <a:endParaRPr lang="lt-LT"/>
        </a:p>
      </dgm:t>
    </dgm:pt>
    <dgm:pt modelId="{6E127431-B056-400C-AF43-64B63ECF9FE8}" type="sibTrans" cxnId="{9B069D37-9ACB-4D16-BB6F-4E84A60F86DB}">
      <dgm:prSet/>
      <dgm:spPr/>
      <dgm:t>
        <a:bodyPr/>
        <a:lstStyle/>
        <a:p>
          <a:endParaRPr lang="lt-LT"/>
        </a:p>
      </dgm:t>
    </dgm:pt>
    <dgm:pt modelId="{5B4D8E7E-226A-4099-825B-C943D8473893}" type="pres">
      <dgm:prSet presAssocID="{436C3742-25A7-48E9-BE82-064D7DC79622}" presName="linear" presStyleCnt="0">
        <dgm:presLayoutVars>
          <dgm:animLvl val="lvl"/>
          <dgm:resizeHandles val="exact"/>
        </dgm:presLayoutVars>
      </dgm:prSet>
      <dgm:spPr/>
    </dgm:pt>
    <dgm:pt modelId="{2CBBD280-C2A4-4C8A-8171-226B8F766E5A}" type="pres">
      <dgm:prSet presAssocID="{852EAEF5-ED30-44B8-AC8A-4A11365F689B}" presName="parentText" presStyleLbl="node1" presStyleIdx="0" presStyleCnt="1" custScaleY="226091" custLinFactNeighborX="3365" custLinFactNeighborY="-64">
        <dgm:presLayoutVars>
          <dgm:chMax val="0"/>
          <dgm:bulletEnabled val="1"/>
        </dgm:presLayoutVars>
      </dgm:prSet>
      <dgm:spPr/>
    </dgm:pt>
    <dgm:pt modelId="{215B3EE8-56AA-4D49-AE13-EAE5B819D958}" type="pres">
      <dgm:prSet presAssocID="{852EAEF5-ED30-44B8-AC8A-4A11365F689B}" presName="childText" presStyleLbl="revTx" presStyleIdx="0" presStyleCnt="1" custScaleY="156715">
        <dgm:presLayoutVars>
          <dgm:bulletEnabled val="1"/>
        </dgm:presLayoutVars>
      </dgm:prSet>
      <dgm:spPr/>
    </dgm:pt>
  </dgm:ptLst>
  <dgm:cxnLst>
    <dgm:cxn modelId="{982FD101-0CEE-4232-8AB4-114225B71B88}" srcId="{852EAEF5-ED30-44B8-AC8A-4A11365F689B}" destId="{5059CDC7-8923-4EBF-B478-E606135B5C1F}" srcOrd="3" destOrd="0" parTransId="{9A24463D-C87C-4134-A004-AA00EA348F88}" sibTransId="{6F06952E-1A17-45C0-99B3-02DBED5AFE98}"/>
    <dgm:cxn modelId="{EE8D3F09-FAC3-4B46-9F24-E45B7A15853B}" type="presOf" srcId="{17D1E027-860E-4A58-8732-BEA669967756}" destId="{215B3EE8-56AA-4D49-AE13-EAE5B819D958}" srcOrd="0" destOrd="1" presId="urn:microsoft.com/office/officeart/2005/8/layout/vList2"/>
    <dgm:cxn modelId="{EA91650B-7E0C-4524-A352-F3B3648BE7EB}" type="presOf" srcId="{E7CC148D-DFF9-488A-A6C9-5DDB029B2120}" destId="{215B3EE8-56AA-4D49-AE13-EAE5B819D958}" srcOrd="0" destOrd="5" presId="urn:microsoft.com/office/officeart/2005/8/layout/vList2"/>
    <dgm:cxn modelId="{B9C66A0D-2B17-4519-A1A9-9E800DA526D9}" srcId="{852EAEF5-ED30-44B8-AC8A-4A11365F689B}" destId="{9407E2EA-B59A-493E-B383-D7B6DE79D6BD}" srcOrd="0" destOrd="0" parTransId="{ECC70932-6DAC-441A-8BB0-258621B73F1D}" sibTransId="{924C58A6-5657-4B51-9847-5986605E1975}"/>
    <dgm:cxn modelId="{44CD4426-C273-4212-B3EC-97D8409782C4}" srcId="{852EAEF5-ED30-44B8-AC8A-4A11365F689B}" destId="{9B6DF7A8-E2B3-41D6-BD83-6CE133257581}" srcOrd="7" destOrd="0" parTransId="{5805E0B9-C761-4917-8112-48419A0434AE}" sibTransId="{CA53815D-DA72-4DC5-A0DB-E906186A18AC}"/>
    <dgm:cxn modelId="{60D21530-1582-47C8-81B1-1F932F771432}" type="presOf" srcId="{427E5C83-8FDD-4392-B514-3160DE9F75B8}" destId="{215B3EE8-56AA-4D49-AE13-EAE5B819D958}" srcOrd="0" destOrd="8" presId="urn:microsoft.com/office/officeart/2005/8/layout/vList2"/>
    <dgm:cxn modelId="{9B069D37-9ACB-4D16-BB6F-4E84A60F86DB}" srcId="{852EAEF5-ED30-44B8-AC8A-4A11365F689B}" destId="{427E5C83-8FDD-4392-B514-3160DE9F75B8}" srcOrd="8" destOrd="0" parTransId="{3B2FF1B8-177D-46B8-B540-F628AF3FD537}" sibTransId="{6E127431-B056-400C-AF43-64B63ECF9FE8}"/>
    <dgm:cxn modelId="{2B9BE639-1395-45E0-83B3-84A3F380F944}" type="presOf" srcId="{5059CDC7-8923-4EBF-B478-E606135B5C1F}" destId="{215B3EE8-56AA-4D49-AE13-EAE5B819D958}" srcOrd="0" destOrd="3" presId="urn:microsoft.com/office/officeart/2005/8/layout/vList2"/>
    <dgm:cxn modelId="{48C10B4E-058E-455B-A125-26AE87FACBC3}" type="presOf" srcId="{B5198361-D5EE-4925-B417-F6FD6ADB5E2F}" destId="{215B3EE8-56AA-4D49-AE13-EAE5B819D958}" srcOrd="0" destOrd="4" presId="urn:microsoft.com/office/officeart/2005/8/layout/vList2"/>
    <dgm:cxn modelId="{AB15734F-DAFB-4D53-BE85-D83444DB7202}" type="presOf" srcId="{9407E2EA-B59A-493E-B383-D7B6DE79D6BD}" destId="{215B3EE8-56AA-4D49-AE13-EAE5B819D958}" srcOrd="0" destOrd="0" presId="urn:microsoft.com/office/officeart/2005/8/layout/vList2"/>
    <dgm:cxn modelId="{F09A3754-3506-40CC-B768-ACFF93A0712B}" type="presOf" srcId="{852EAEF5-ED30-44B8-AC8A-4A11365F689B}" destId="{2CBBD280-C2A4-4C8A-8171-226B8F766E5A}" srcOrd="0" destOrd="0" presId="urn:microsoft.com/office/officeart/2005/8/layout/vList2"/>
    <dgm:cxn modelId="{A367437A-294E-47BD-B2C3-2283CCFFFFC8}" type="presOf" srcId="{6CA1D089-D166-40F3-B3A6-75C481ACE523}" destId="{215B3EE8-56AA-4D49-AE13-EAE5B819D958}" srcOrd="0" destOrd="6" presId="urn:microsoft.com/office/officeart/2005/8/layout/vList2"/>
    <dgm:cxn modelId="{8EFE667B-30EC-4EA8-88ED-47F9F8A294B4}" type="presOf" srcId="{D7EFDA9E-30DB-4071-8BE5-3EAD854D7EF4}" destId="{215B3EE8-56AA-4D49-AE13-EAE5B819D958}" srcOrd="0" destOrd="2" presId="urn:microsoft.com/office/officeart/2005/8/layout/vList2"/>
    <dgm:cxn modelId="{D2FACD7C-75C3-41F2-B7ED-F58A5F9AF684}" srcId="{436C3742-25A7-48E9-BE82-064D7DC79622}" destId="{852EAEF5-ED30-44B8-AC8A-4A11365F689B}" srcOrd="0" destOrd="0" parTransId="{BCABDB2B-D596-40C9-96CF-89373C41067C}" sibTransId="{7C721A4F-B467-4594-91DF-2AB8A8C64712}"/>
    <dgm:cxn modelId="{A3A45C90-EEDA-4A95-A56D-4C2203166E1A}" type="presOf" srcId="{9B6DF7A8-E2B3-41D6-BD83-6CE133257581}" destId="{215B3EE8-56AA-4D49-AE13-EAE5B819D958}" srcOrd="0" destOrd="7" presId="urn:microsoft.com/office/officeart/2005/8/layout/vList2"/>
    <dgm:cxn modelId="{A0C12B98-DE91-4E8E-BBCC-EB7819376092}" srcId="{852EAEF5-ED30-44B8-AC8A-4A11365F689B}" destId="{B5198361-D5EE-4925-B417-F6FD6ADB5E2F}" srcOrd="4" destOrd="0" parTransId="{C8C782B8-9EC6-4C78-8118-72971EDF8A26}" sibTransId="{826C2BAA-009C-472D-AB04-A123CEE9F1D2}"/>
    <dgm:cxn modelId="{8D86939F-FAC6-4BA5-A092-EED7B506C8F2}" type="presOf" srcId="{436C3742-25A7-48E9-BE82-064D7DC79622}" destId="{5B4D8E7E-226A-4099-825B-C943D8473893}" srcOrd="0" destOrd="0" presId="urn:microsoft.com/office/officeart/2005/8/layout/vList2"/>
    <dgm:cxn modelId="{68C244E6-5341-4EAC-9DDF-3569CA0EDB1C}" srcId="{852EAEF5-ED30-44B8-AC8A-4A11365F689B}" destId="{6CA1D089-D166-40F3-B3A6-75C481ACE523}" srcOrd="6" destOrd="0" parTransId="{339DB16B-8049-416E-9AB8-C467ED7F6548}" sibTransId="{AE5E0DE2-9D98-4042-8DF0-57ACB43A3F80}"/>
    <dgm:cxn modelId="{86CC83F7-5A9F-44FF-B7A1-235E49E16AEE}" srcId="{852EAEF5-ED30-44B8-AC8A-4A11365F689B}" destId="{E7CC148D-DFF9-488A-A6C9-5DDB029B2120}" srcOrd="5" destOrd="0" parTransId="{AFE7436A-9F26-401F-920A-999B254FEBAA}" sibTransId="{3A8A2D01-C35B-49D8-8A83-42723E05B358}"/>
    <dgm:cxn modelId="{ADF269F9-8A31-424A-BDA6-9EC09396F545}" srcId="{852EAEF5-ED30-44B8-AC8A-4A11365F689B}" destId="{D7EFDA9E-30DB-4071-8BE5-3EAD854D7EF4}" srcOrd="2" destOrd="0" parTransId="{BF521988-3388-48A3-A8A2-E0CB71117E3D}" sibTransId="{C0DE849C-8CED-44D9-B709-E41FBEB397FF}"/>
    <dgm:cxn modelId="{F2B5A2FD-EFCF-4415-B444-5AB516840A73}" srcId="{852EAEF5-ED30-44B8-AC8A-4A11365F689B}" destId="{17D1E027-860E-4A58-8732-BEA669967756}" srcOrd="1" destOrd="0" parTransId="{0D06717B-33B8-4BFE-A3E6-436BC1C74D76}" sibTransId="{FA97608B-C309-4925-A2EF-FFDC6F580CD1}"/>
    <dgm:cxn modelId="{F2CF3DE9-2A0B-44BF-8832-6856F20FEA2C}" type="presParOf" srcId="{5B4D8E7E-226A-4099-825B-C943D8473893}" destId="{2CBBD280-C2A4-4C8A-8171-226B8F766E5A}" srcOrd="0" destOrd="0" presId="urn:microsoft.com/office/officeart/2005/8/layout/vList2"/>
    <dgm:cxn modelId="{A4045D73-7D47-462C-986B-B659468AFE46}" type="presParOf" srcId="{5B4D8E7E-226A-4099-825B-C943D8473893}" destId="{215B3EE8-56AA-4D49-AE13-EAE5B819D958}" srcOrd="1" destOrd="0" presId="urn:microsoft.com/office/officeart/2005/8/layout/vList2"/>
  </dgm:cxnLst>
  <dgm:bg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235647-2BEB-45C3-92F4-9211799F752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B66DA0EB-DAE3-484B-B866-66B8C3898E0E}">
      <dgm:prSet custT="1"/>
      <dgm:spPr/>
      <dgm:t>
        <a:bodyPr/>
        <a:lstStyle/>
        <a:p>
          <a:pPr algn="ctr"/>
          <a:r>
            <a:rPr lang="lt-LT" sz="2000" dirty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</a:rPr>
            <a:t>APELIACINĖS INSTANCIJOS BAUDŽIAMOSIOS BYLOS</a:t>
          </a:r>
        </a:p>
      </dgm:t>
    </dgm:pt>
    <dgm:pt modelId="{531EFDE4-CE5D-47AE-9210-3E985CB26B5C}" type="parTrans" cxnId="{B43FFD39-BD41-4A3D-A014-B192A677EDD0}">
      <dgm:prSet/>
      <dgm:spPr/>
      <dgm:t>
        <a:bodyPr/>
        <a:lstStyle/>
        <a:p>
          <a:endParaRPr lang="lt-LT"/>
        </a:p>
      </dgm:t>
    </dgm:pt>
    <dgm:pt modelId="{82F04520-0004-4AF7-8F3A-CFD8AC1D9E21}" type="sibTrans" cxnId="{B43FFD39-BD41-4A3D-A014-B192A677EDD0}">
      <dgm:prSet/>
      <dgm:spPr/>
      <dgm:t>
        <a:bodyPr/>
        <a:lstStyle/>
        <a:p>
          <a:endParaRPr lang="lt-LT"/>
        </a:p>
      </dgm:t>
    </dgm:pt>
    <dgm:pt modelId="{C4DCBC8B-9DF0-41C0-B243-060B9339A9E2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ctr">
            <a:spcAft>
              <a:spcPct val="20000"/>
            </a:spcAft>
          </a:pPr>
          <a:r>
            <a:rPr lang="lt-LT" sz="1400" b="1" u="none" dirty="0">
              <a:latin typeface="Hypatia Sans Pro" panose="020B0502020204020303" pitchFamily="34" charset="0"/>
            </a:rPr>
            <a:t>Gauta pagal apeliacinius skundus:</a:t>
          </a:r>
          <a:endParaRPr lang="lt-LT" sz="1400" u="none" dirty="0">
            <a:latin typeface="Hypatia Sans Pro" panose="020B0502020204020303" pitchFamily="34" charset="0"/>
          </a:endParaRPr>
        </a:p>
      </dgm:t>
    </dgm:pt>
    <dgm:pt modelId="{475A93D7-AAB3-48E0-A44C-F90D879E2FF1}" type="parTrans" cxnId="{556A9680-B6C1-4556-B1DA-ECB5E794F99E}">
      <dgm:prSet/>
      <dgm:spPr/>
      <dgm:t>
        <a:bodyPr/>
        <a:lstStyle/>
        <a:p>
          <a:endParaRPr lang="lt-LT"/>
        </a:p>
      </dgm:t>
    </dgm:pt>
    <dgm:pt modelId="{D53ACE7F-573D-4E82-BD52-38069F9B72D1}" type="sibTrans" cxnId="{556A9680-B6C1-4556-B1DA-ECB5E794F99E}">
      <dgm:prSet/>
      <dgm:spPr/>
      <dgm:t>
        <a:bodyPr/>
        <a:lstStyle/>
        <a:p>
          <a:endParaRPr lang="lt-LT"/>
        </a:p>
      </dgm:t>
    </dgm:pt>
    <dgm:pt modelId="{A98C08B0-39DF-4664-97DC-57C9298B5817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ctr">
            <a:spcAft>
              <a:spcPts val="600"/>
            </a:spcAft>
          </a:pPr>
          <a:r>
            <a:rPr lang="lt-LT" sz="1400" b="1" u="none" dirty="0">
              <a:latin typeface="Hypatia Sans Pro" panose="020B0502020204020303" pitchFamily="34" charset="0"/>
            </a:rPr>
            <a:t>Išnagrinėta pagal apeliacinius skundus:</a:t>
          </a:r>
          <a:endParaRPr lang="lt-LT" sz="1400" u="none" dirty="0">
            <a:latin typeface="Hypatia Sans Pro" panose="020B0502020204020303" pitchFamily="34" charset="0"/>
          </a:endParaRPr>
        </a:p>
      </dgm:t>
    </dgm:pt>
    <dgm:pt modelId="{06BBEC30-8E8F-41B3-8A12-82D631370837}" type="parTrans" cxnId="{9F918E45-F371-4719-970B-957DBF25B7F5}">
      <dgm:prSet/>
      <dgm:spPr/>
      <dgm:t>
        <a:bodyPr/>
        <a:lstStyle/>
        <a:p>
          <a:endParaRPr lang="lt-LT"/>
        </a:p>
      </dgm:t>
    </dgm:pt>
    <dgm:pt modelId="{77251668-9068-4EEB-A798-A27EDE309195}" type="sibTrans" cxnId="{9F918E45-F371-4719-970B-957DBF25B7F5}">
      <dgm:prSet/>
      <dgm:spPr/>
      <dgm:t>
        <a:bodyPr/>
        <a:lstStyle/>
        <a:p>
          <a:endParaRPr lang="lt-LT"/>
        </a:p>
      </dgm:t>
    </dgm:pt>
    <dgm:pt modelId="{5349A879-CE5A-4260-8CA4-4E3C9AE387A8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ctr">
            <a:spcAft>
              <a:spcPct val="20000"/>
            </a:spcAft>
          </a:pPr>
          <a:r>
            <a:rPr lang="lt-LT" sz="1400" b="1" dirty="0">
              <a:latin typeface="Hypatia Sans Pro" panose="020B0502020204020303" pitchFamily="34" charset="0"/>
            </a:rPr>
            <a:t>2024 m. – 250</a:t>
          </a:r>
        </a:p>
      </dgm:t>
    </dgm:pt>
    <dgm:pt modelId="{02C2D97C-EB18-40FF-B4FB-DDBDB831A260}" type="parTrans" cxnId="{D3216394-6D70-4073-B130-1A0DC57199D3}">
      <dgm:prSet/>
      <dgm:spPr/>
      <dgm:t>
        <a:bodyPr/>
        <a:lstStyle/>
        <a:p>
          <a:endParaRPr lang="lt-LT"/>
        </a:p>
      </dgm:t>
    </dgm:pt>
    <dgm:pt modelId="{FC74F494-8F46-4F03-B3E5-FA03A87B1FFE}" type="sibTrans" cxnId="{D3216394-6D70-4073-B130-1A0DC57199D3}">
      <dgm:prSet/>
      <dgm:spPr/>
      <dgm:t>
        <a:bodyPr/>
        <a:lstStyle/>
        <a:p>
          <a:endParaRPr lang="lt-LT"/>
        </a:p>
      </dgm:t>
    </dgm:pt>
    <dgm:pt modelId="{34BC1BDE-2D76-456A-8FC0-FA193468BF5C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ctr">
            <a:spcAft>
              <a:spcPct val="20000"/>
            </a:spcAft>
          </a:pPr>
          <a:r>
            <a:rPr lang="lt-LT" sz="1400" b="1" dirty="0">
              <a:latin typeface="Hypatia Sans Pro" panose="020B0502020204020303" pitchFamily="34" charset="0"/>
            </a:rPr>
            <a:t>2024 m. – 240</a:t>
          </a:r>
        </a:p>
      </dgm:t>
    </dgm:pt>
    <dgm:pt modelId="{92621141-26B5-4B14-9439-B7192725AC81}" type="sibTrans" cxnId="{03DFFF6B-83B8-4C0F-8AF0-2A1B09FB30DE}">
      <dgm:prSet/>
      <dgm:spPr/>
      <dgm:t>
        <a:bodyPr/>
        <a:lstStyle/>
        <a:p>
          <a:endParaRPr lang="lt-LT"/>
        </a:p>
      </dgm:t>
    </dgm:pt>
    <dgm:pt modelId="{21FA25F9-F153-4B45-9F21-A093CB7E54B6}" type="parTrans" cxnId="{03DFFF6B-83B8-4C0F-8AF0-2A1B09FB30DE}">
      <dgm:prSet/>
      <dgm:spPr/>
      <dgm:t>
        <a:bodyPr/>
        <a:lstStyle/>
        <a:p>
          <a:endParaRPr lang="lt-LT"/>
        </a:p>
      </dgm:t>
    </dgm:pt>
    <dgm:pt modelId="{DA9B6D0B-7E24-4BB0-88B7-99F20C75E1F3}">
      <dgm:prSet custT="1"/>
      <dgm:spPr/>
      <dgm:t>
        <a:bodyPr/>
        <a:lstStyle/>
        <a:p>
          <a:pPr algn="ctr">
            <a:spcAft>
              <a:spcPct val="20000"/>
            </a:spcAft>
          </a:pPr>
          <a:r>
            <a:rPr lang="lt-LT" sz="1400" b="1" dirty="0">
              <a:latin typeface="Hypatia Sans Pro" panose="020B0502020204020303" pitchFamily="34" charset="0"/>
            </a:rPr>
            <a:t>2023 m. – 259</a:t>
          </a:r>
        </a:p>
      </dgm:t>
    </dgm:pt>
    <dgm:pt modelId="{E4D394A2-6C50-471B-8D55-724786D65B61}" type="parTrans" cxnId="{65CDA3A8-155E-4445-A1F0-8585F9B8FA35}">
      <dgm:prSet/>
      <dgm:spPr/>
      <dgm:t>
        <a:bodyPr/>
        <a:lstStyle/>
        <a:p>
          <a:endParaRPr lang="lt-LT"/>
        </a:p>
      </dgm:t>
    </dgm:pt>
    <dgm:pt modelId="{04B12A7D-968B-4CB1-8B93-6FD214D9C5F8}" type="sibTrans" cxnId="{65CDA3A8-155E-4445-A1F0-8585F9B8FA35}">
      <dgm:prSet/>
      <dgm:spPr/>
      <dgm:t>
        <a:bodyPr/>
        <a:lstStyle/>
        <a:p>
          <a:endParaRPr lang="lt-LT"/>
        </a:p>
      </dgm:t>
    </dgm:pt>
    <dgm:pt modelId="{A5B901BE-7E96-4C08-9EF5-8B8071004008}">
      <dgm:prSet custT="1"/>
      <dgm:spPr/>
      <dgm:t>
        <a:bodyPr/>
        <a:lstStyle/>
        <a:p>
          <a:pPr algn="ctr">
            <a:spcAft>
              <a:spcPct val="20000"/>
            </a:spcAft>
          </a:pPr>
          <a:r>
            <a:rPr lang="lt-LT" sz="1400" b="1" dirty="0">
              <a:latin typeface="Hypatia Sans Pro" panose="020B0502020204020303" pitchFamily="34" charset="0"/>
            </a:rPr>
            <a:t>2022 m. – 332</a:t>
          </a:r>
        </a:p>
      </dgm:t>
    </dgm:pt>
    <dgm:pt modelId="{A51F3BC9-F825-42BE-A7E4-501F54A78AB9}" type="parTrans" cxnId="{48D04B35-0FAB-4365-A869-1AEA09D6012F}">
      <dgm:prSet/>
      <dgm:spPr/>
      <dgm:t>
        <a:bodyPr/>
        <a:lstStyle/>
        <a:p>
          <a:endParaRPr lang="lt-LT"/>
        </a:p>
      </dgm:t>
    </dgm:pt>
    <dgm:pt modelId="{3B9D655F-4ACC-45EF-8099-5382FD53A51A}" type="sibTrans" cxnId="{48D04B35-0FAB-4365-A869-1AEA09D6012F}">
      <dgm:prSet/>
      <dgm:spPr/>
      <dgm:t>
        <a:bodyPr/>
        <a:lstStyle/>
        <a:p>
          <a:endParaRPr lang="lt-LT"/>
        </a:p>
      </dgm:t>
    </dgm:pt>
    <dgm:pt modelId="{07792EED-E138-4F31-8BA8-76FB2518C4D9}">
      <dgm:prSet custT="1"/>
      <dgm:spPr/>
      <dgm:t>
        <a:bodyPr/>
        <a:lstStyle/>
        <a:p>
          <a:pPr algn="ctr">
            <a:spcAft>
              <a:spcPct val="20000"/>
            </a:spcAft>
          </a:pPr>
          <a:r>
            <a:rPr lang="lt-LT" sz="1400" b="1" dirty="0">
              <a:latin typeface="Hypatia Sans Pro" panose="020B0502020204020303" pitchFamily="34" charset="0"/>
            </a:rPr>
            <a:t>2023 m. – 267</a:t>
          </a:r>
        </a:p>
      </dgm:t>
    </dgm:pt>
    <dgm:pt modelId="{261A33C2-09A8-4C61-89A8-BFE880BD9FCC}" type="parTrans" cxnId="{FA85C9A2-65CB-41E5-B6BC-31A4F8C73D5D}">
      <dgm:prSet/>
      <dgm:spPr/>
      <dgm:t>
        <a:bodyPr/>
        <a:lstStyle/>
        <a:p>
          <a:endParaRPr lang="lt-LT"/>
        </a:p>
      </dgm:t>
    </dgm:pt>
    <dgm:pt modelId="{B38DFA87-DC80-4083-841E-358D230FDE7D}" type="sibTrans" cxnId="{FA85C9A2-65CB-41E5-B6BC-31A4F8C73D5D}">
      <dgm:prSet/>
      <dgm:spPr/>
      <dgm:t>
        <a:bodyPr/>
        <a:lstStyle/>
        <a:p>
          <a:endParaRPr lang="lt-LT"/>
        </a:p>
      </dgm:t>
    </dgm:pt>
    <dgm:pt modelId="{CC3CFD89-9D08-4C93-9221-21BE127AA21C}">
      <dgm:prSet custT="1"/>
      <dgm:spPr/>
      <dgm:t>
        <a:bodyPr/>
        <a:lstStyle/>
        <a:p>
          <a:pPr algn="ctr">
            <a:spcAft>
              <a:spcPct val="20000"/>
            </a:spcAft>
          </a:pPr>
          <a:r>
            <a:rPr lang="lt-LT" sz="1400" b="1" dirty="0">
              <a:latin typeface="Hypatia Sans Pro" panose="020B0502020204020303" pitchFamily="34" charset="0"/>
            </a:rPr>
            <a:t>2022 m. – 339</a:t>
          </a:r>
        </a:p>
      </dgm:t>
    </dgm:pt>
    <dgm:pt modelId="{EFEDC582-21D1-4BDA-8016-717B6F27FF44}" type="parTrans" cxnId="{A162E09A-AC60-4781-8C59-9B93FC1CEC10}">
      <dgm:prSet/>
      <dgm:spPr/>
      <dgm:t>
        <a:bodyPr/>
        <a:lstStyle/>
        <a:p>
          <a:endParaRPr lang="lt-LT"/>
        </a:p>
      </dgm:t>
    </dgm:pt>
    <dgm:pt modelId="{932C9184-55AF-49C4-A344-A9D1781F68D5}" type="sibTrans" cxnId="{A162E09A-AC60-4781-8C59-9B93FC1CEC10}">
      <dgm:prSet/>
      <dgm:spPr/>
      <dgm:t>
        <a:bodyPr/>
        <a:lstStyle/>
        <a:p>
          <a:endParaRPr lang="lt-LT"/>
        </a:p>
      </dgm:t>
    </dgm:pt>
    <dgm:pt modelId="{2FD59AE3-B23F-40DE-A1F7-2CB540B37D79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ctr">
            <a:spcAft>
              <a:spcPct val="20000"/>
            </a:spcAft>
          </a:pPr>
          <a:endParaRPr lang="lt-LT" sz="1400" u="none" dirty="0">
            <a:latin typeface="Hypatia Sans Pro" panose="020B0502020204020303" pitchFamily="34" charset="0"/>
          </a:endParaRPr>
        </a:p>
      </dgm:t>
    </dgm:pt>
    <dgm:pt modelId="{A979D7D0-B3A0-4AFB-8AFE-178300DDFE64}" type="parTrans" cxnId="{043DE81A-43C7-4E7D-B3AC-8AF0879CA66D}">
      <dgm:prSet/>
      <dgm:spPr/>
      <dgm:t>
        <a:bodyPr/>
        <a:lstStyle/>
        <a:p>
          <a:endParaRPr lang="lt-LT"/>
        </a:p>
      </dgm:t>
    </dgm:pt>
    <dgm:pt modelId="{3A54F54D-BB95-419E-9776-A9CFC829E4EB}" type="sibTrans" cxnId="{043DE81A-43C7-4E7D-B3AC-8AF0879CA66D}">
      <dgm:prSet/>
      <dgm:spPr/>
      <dgm:t>
        <a:bodyPr/>
        <a:lstStyle/>
        <a:p>
          <a:endParaRPr lang="lt-LT"/>
        </a:p>
      </dgm:t>
    </dgm:pt>
    <dgm:pt modelId="{F5648A3F-CD5C-45AA-BBB4-CC880836AEE9}" type="pres">
      <dgm:prSet presAssocID="{4D235647-2BEB-45C3-92F4-9211799F752F}" presName="linear" presStyleCnt="0">
        <dgm:presLayoutVars>
          <dgm:animLvl val="lvl"/>
          <dgm:resizeHandles val="exact"/>
        </dgm:presLayoutVars>
      </dgm:prSet>
      <dgm:spPr/>
    </dgm:pt>
    <dgm:pt modelId="{024E27EB-3258-4F10-9F9F-28623B10FB08}" type="pres">
      <dgm:prSet presAssocID="{B66DA0EB-DAE3-484B-B866-66B8C3898E0E}" presName="parentText" presStyleLbl="node1" presStyleIdx="0" presStyleCnt="1" custScaleX="105059" custScaleY="770393" custLinFactNeighborX="0" custLinFactNeighborY="-44">
        <dgm:presLayoutVars>
          <dgm:chMax val="0"/>
          <dgm:bulletEnabled val="1"/>
        </dgm:presLayoutVars>
      </dgm:prSet>
      <dgm:spPr/>
    </dgm:pt>
    <dgm:pt modelId="{039BAF8C-D086-4799-945B-572D1EE42E52}" type="pres">
      <dgm:prSet presAssocID="{B66DA0EB-DAE3-484B-B866-66B8C3898E0E}" presName="childText" presStyleLbl="revTx" presStyleIdx="0" presStyleCnt="1" custScaleY="321006">
        <dgm:presLayoutVars>
          <dgm:bulletEnabled val="1"/>
        </dgm:presLayoutVars>
      </dgm:prSet>
      <dgm:spPr/>
    </dgm:pt>
  </dgm:ptLst>
  <dgm:cxnLst>
    <dgm:cxn modelId="{D3901402-1E2E-4A61-8A16-F810206B773C}" type="presOf" srcId="{34BC1BDE-2D76-456A-8FC0-FA193468BF5C}" destId="{039BAF8C-D086-4799-945B-572D1EE42E52}" srcOrd="0" destOrd="2" presId="urn:microsoft.com/office/officeart/2005/8/layout/vList2"/>
    <dgm:cxn modelId="{043DE81A-43C7-4E7D-B3AC-8AF0879CA66D}" srcId="{B66DA0EB-DAE3-484B-B866-66B8C3898E0E}" destId="{2FD59AE3-B23F-40DE-A1F7-2CB540B37D79}" srcOrd="0" destOrd="0" parTransId="{A979D7D0-B3A0-4AFB-8AFE-178300DDFE64}" sibTransId="{3A54F54D-BB95-419E-9776-A9CFC829E4EB}"/>
    <dgm:cxn modelId="{D7184A20-FDFB-48E7-A4A2-3AD894E6F699}" type="presOf" srcId="{DA9B6D0B-7E24-4BB0-88B7-99F20C75E1F3}" destId="{039BAF8C-D086-4799-945B-572D1EE42E52}" srcOrd="0" destOrd="3" presId="urn:microsoft.com/office/officeart/2005/8/layout/vList2"/>
    <dgm:cxn modelId="{48D04B35-0FAB-4365-A869-1AEA09D6012F}" srcId="{B66DA0EB-DAE3-484B-B866-66B8C3898E0E}" destId="{A5B901BE-7E96-4C08-9EF5-8B8071004008}" srcOrd="4" destOrd="0" parTransId="{A51F3BC9-F825-42BE-A7E4-501F54A78AB9}" sibTransId="{3B9D655F-4ACC-45EF-8099-5382FD53A51A}"/>
    <dgm:cxn modelId="{B43FFD39-BD41-4A3D-A014-B192A677EDD0}" srcId="{4D235647-2BEB-45C3-92F4-9211799F752F}" destId="{B66DA0EB-DAE3-484B-B866-66B8C3898E0E}" srcOrd="0" destOrd="0" parTransId="{531EFDE4-CE5D-47AE-9210-3E985CB26B5C}" sibTransId="{82F04520-0004-4AF7-8F3A-CFD8AC1D9E21}"/>
    <dgm:cxn modelId="{9F918E45-F371-4719-970B-957DBF25B7F5}" srcId="{B66DA0EB-DAE3-484B-B866-66B8C3898E0E}" destId="{A98C08B0-39DF-4664-97DC-57C9298B5817}" srcOrd="5" destOrd="0" parTransId="{06BBEC30-8E8F-41B3-8A12-82D631370837}" sibTransId="{77251668-9068-4EEB-A798-A27EDE309195}"/>
    <dgm:cxn modelId="{11BA934A-5904-480A-841E-A4A95E9803F4}" type="presOf" srcId="{A5B901BE-7E96-4C08-9EF5-8B8071004008}" destId="{039BAF8C-D086-4799-945B-572D1EE42E52}" srcOrd="0" destOrd="4" presId="urn:microsoft.com/office/officeart/2005/8/layout/vList2"/>
    <dgm:cxn modelId="{03DFFF6B-83B8-4C0F-8AF0-2A1B09FB30DE}" srcId="{B66DA0EB-DAE3-484B-B866-66B8C3898E0E}" destId="{34BC1BDE-2D76-456A-8FC0-FA193468BF5C}" srcOrd="2" destOrd="0" parTransId="{21FA25F9-F153-4B45-9F21-A093CB7E54B6}" sibTransId="{92621141-26B5-4B14-9439-B7192725AC81}"/>
    <dgm:cxn modelId="{556A9680-B6C1-4556-B1DA-ECB5E794F99E}" srcId="{B66DA0EB-DAE3-484B-B866-66B8C3898E0E}" destId="{C4DCBC8B-9DF0-41C0-B243-060B9339A9E2}" srcOrd="1" destOrd="0" parTransId="{475A93D7-AAB3-48E0-A44C-F90D879E2FF1}" sibTransId="{D53ACE7F-573D-4E82-BD52-38069F9B72D1}"/>
    <dgm:cxn modelId="{D3216394-6D70-4073-B130-1A0DC57199D3}" srcId="{B66DA0EB-DAE3-484B-B866-66B8C3898E0E}" destId="{5349A879-CE5A-4260-8CA4-4E3C9AE387A8}" srcOrd="6" destOrd="0" parTransId="{02C2D97C-EB18-40FF-B4FB-DDBDB831A260}" sibTransId="{FC74F494-8F46-4F03-B3E5-FA03A87B1FFE}"/>
    <dgm:cxn modelId="{A162E09A-AC60-4781-8C59-9B93FC1CEC10}" srcId="{B66DA0EB-DAE3-484B-B866-66B8C3898E0E}" destId="{CC3CFD89-9D08-4C93-9221-21BE127AA21C}" srcOrd="8" destOrd="0" parTransId="{EFEDC582-21D1-4BDA-8016-717B6F27FF44}" sibTransId="{932C9184-55AF-49C4-A344-A9D1781F68D5}"/>
    <dgm:cxn modelId="{FA85C9A2-65CB-41E5-B6BC-31A4F8C73D5D}" srcId="{B66DA0EB-DAE3-484B-B866-66B8C3898E0E}" destId="{07792EED-E138-4F31-8BA8-76FB2518C4D9}" srcOrd="7" destOrd="0" parTransId="{261A33C2-09A8-4C61-89A8-BFE880BD9FCC}" sibTransId="{B38DFA87-DC80-4083-841E-358D230FDE7D}"/>
    <dgm:cxn modelId="{65CDA3A8-155E-4445-A1F0-8585F9B8FA35}" srcId="{B66DA0EB-DAE3-484B-B866-66B8C3898E0E}" destId="{DA9B6D0B-7E24-4BB0-88B7-99F20C75E1F3}" srcOrd="3" destOrd="0" parTransId="{E4D394A2-6C50-471B-8D55-724786D65B61}" sibTransId="{04B12A7D-968B-4CB1-8B93-6FD214D9C5F8}"/>
    <dgm:cxn modelId="{D2D450B7-EE96-4D91-B38D-957576E7BB98}" type="presOf" srcId="{A98C08B0-39DF-4664-97DC-57C9298B5817}" destId="{039BAF8C-D086-4799-945B-572D1EE42E52}" srcOrd="0" destOrd="5" presId="urn:microsoft.com/office/officeart/2005/8/layout/vList2"/>
    <dgm:cxn modelId="{8DFEA9C6-1DD3-4633-9D0C-647973D340B4}" type="presOf" srcId="{4D235647-2BEB-45C3-92F4-9211799F752F}" destId="{F5648A3F-CD5C-45AA-BBB4-CC880836AEE9}" srcOrd="0" destOrd="0" presId="urn:microsoft.com/office/officeart/2005/8/layout/vList2"/>
    <dgm:cxn modelId="{61F655C9-FCF1-487F-8B46-B30366650213}" type="presOf" srcId="{CC3CFD89-9D08-4C93-9221-21BE127AA21C}" destId="{039BAF8C-D086-4799-945B-572D1EE42E52}" srcOrd="0" destOrd="8" presId="urn:microsoft.com/office/officeart/2005/8/layout/vList2"/>
    <dgm:cxn modelId="{2B5D2CD0-6885-49CB-A594-9B013587A5DF}" type="presOf" srcId="{B66DA0EB-DAE3-484B-B866-66B8C3898E0E}" destId="{024E27EB-3258-4F10-9F9F-28623B10FB08}" srcOrd="0" destOrd="0" presId="urn:microsoft.com/office/officeart/2005/8/layout/vList2"/>
    <dgm:cxn modelId="{EEC1B5D0-DBBB-44BA-AADB-650ECB77BE4B}" type="presOf" srcId="{C4DCBC8B-9DF0-41C0-B243-060B9339A9E2}" destId="{039BAF8C-D086-4799-945B-572D1EE42E52}" srcOrd="0" destOrd="1" presId="urn:microsoft.com/office/officeart/2005/8/layout/vList2"/>
    <dgm:cxn modelId="{329060EA-9C0C-4A1A-BBCE-8F25887F42BB}" type="presOf" srcId="{2FD59AE3-B23F-40DE-A1F7-2CB540B37D79}" destId="{039BAF8C-D086-4799-945B-572D1EE42E52}" srcOrd="0" destOrd="0" presId="urn:microsoft.com/office/officeart/2005/8/layout/vList2"/>
    <dgm:cxn modelId="{47DA6DF7-DFDB-4E19-B57D-D1BCC672EC74}" type="presOf" srcId="{5349A879-CE5A-4260-8CA4-4E3C9AE387A8}" destId="{039BAF8C-D086-4799-945B-572D1EE42E52}" srcOrd="0" destOrd="6" presId="urn:microsoft.com/office/officeart/2005/8/layout/vList2"/>
    <dgm:cxn modelId="{917C73F9-5761-4542-81DC-E5A01E7596B9}" type="presOf" srcId="{07792EED-E138-4F31-8BA8-76FB2518C4D9}" destId="{039BAF8C-D086-4799-945B-572D1EE42E52}" srcOrd="0" destOrd="7" presId="urn:microsoft.com/office/officeart/2005/8/layout/vList2"/>
    <dgm:cxn modelId="{DD94CFE1-9084-4A87-BF7D-227B99C1E136}" type="presParOf" srcId="{F5648A3F-CD5C-45AA-BBB4-CC880836AEE9}" destId="{024E27EB-3258-4F10-9F9F-28623B10FB08}" srcOrd="0" destOrd="0" presId="urn:microsoft.com/office/officeart/2005/8/layout/vList2"/>
    <dgm:cxn modelId="{B90B121F-BEFC-4A40-B028-D8437143946A}" type="presParOf" srcId="{F5648A3F-CD5C-45AA-BBB4-CC880836AEE9}" destId="{039BAF8C-D086-4799-945B-572D1EE42E5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BBD280-C2A4-4C8A-8171-226B8F766E5A}">
      <dsp:nvSpPr>
        <dsp:cNvPr id="0" name=""/>
        <dsp:cNvSpPr/>
      </dsp:nvSpPr>
      <dsp:spPr>
        <a:xfrm>
          <a:off x="0" y="762"/>
          <a:ext cx="3868737" cy="12296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kern="1200" dirty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</a:rPr>
            <a:t>PIRMOSIOS INSTANCIJOS BAUDŽIAMOSIOS BYLOS</a:t>
          </a:r>
        </a:p>
      </dsp:txBody>
      <dsp:txXfrm>
        <a:off x="60026" y="60788"/>
        <a:ext cx="3748685" cy="1109582"/>
      </dsp:txXfrm>
    </dsp:sp>
    <dsp:sp modelId="{215B3EE8-56AA-4D49-AE13-EAE5B819D958}">
      <dsp:nvSpPr>
        <dsp:cNvPr id="0" name=""/>
        <dsp:cNvSpPr/>
      </dsp:nvSpPr>
      <dsp:spPr>
        <a:xfrm>
          <a:off x="0" y="1231364"/>
          <a:ext cx="3868737" cy="2369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832" tIns="20320" rIns="113792" bIns="20320" numCol="1" spcCol="1270" anchor="t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lt-LT" sz="1600" u="none" kern="1200" dirty="0"/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q-AL" sz="1400" b="1" u="none" kern="1200" dirty="0">
              <a:latin typeface="Hypatia Sans Pro" panose="020B0502020204020303" pitchFamily="34" charset="0"/>
            </a:rPr>
            <a:t>Gauta baudžiamųjų bylų:</a:t>
          </a:r>
          <a:endParaRPr lang="lt-LT" sz="1400" u="none" kern="1200" dirty="0">
            <a:latin typeface="Hypatia Sans Pro" panose="020B0502020204020303" pitchFamily="34" charset="0"/>
          </a:endParaRPr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400" b="1" kern="1200" dirty="0">
              <a:latin typeface="Hypatia Sans Pro" panose="020B0502020204020303" pitchFamily="34" charset="0"/>
            </a:rPr>
            <a:t>2024 m. – 215</a:t>
          </a:r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400" b="1" kern="1200" dirty="0">
              <a:latin typeface="Hypatia Sans Pro" panose="020B0502020204020303" pitchFamily="34" charset="0"/>
            </a:rPr>
            <a:t>2023 m.– 193</a:t>
          </a:r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400" b="1" kern="1200" dirty="0">
              <a:latin typeface="Hypatia Sans Pro" panose="020B0502020204020303" pitchFamily="34" charset="0"/>
            </a:rPr>
            <a:t>2022 m. – 191</a:t>
          </a:r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af-ZA" sz="1400" b="1" u="none" kern="1200" dirty="0">
              <a:latin typeface="Hypatia Sans Pro" panose="020B0502020204020303" pitchFamily="34" charset="0"/>
            </a:rPr>
            <a:t>Išnagrinėta</a:t>
          </a:r>
          <a:r>
            <a:rPr lang="lt-LT" sz="1400" b="1" u="none" kern="1200" dirty="0">
              <a:latin typeface="Hypatia Sans Pro" panose="020B0502020204020303" pitchFamily="34" charset="0"/>
            </a:rPr>
            <a:t> </a:t>
          </a:r>
          <a:r>
            <a:rPr lang="af-ZA" sz="1400" b="1" u="none" kern="1200" dirty="0">
              <a:latin typeface="Hypatia Sans Pro" panose="020B0502020204020303" pitchFamily="34" charset="0"/>
            </a:rPr>
            <a:t>(</a:t>
          </a:r>
          <a:r>
            <a:rPr lang="af-ZA" sz="1400" b="1" kern="1200" dirty="0">
              <a:latin typeface="Hypatia Sans Pro" panose="020B0502020204020303" pitchFamily="34" charset="0"/>
            </a:rPr>
            <a:t>be EAO ir teikimų)</a:t>
          </a:r>
          <a:r>
            <a:rPr lang="lt-LT" sz="1400" kern="1200" dirty="0">
              <a:latin typeface="Hypatia Sans Pro" panose="020B0502020204020303" pitchFamily="34" charset="0"/>
            </a:rPr>
            <a:t>:</a:t>
          </a:r>
          <a:endParaRPr lang="lt-LT" sz="1400" b="1" kern="1200" dirty="0">
            <a:latin typeface="Hypatia Sans Pro" panose="020B0502020204020303" pitchFamily="34" charset="0"/>
          </a:endParaRPr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400" b="1" kern="1200" dirty="0">
              <a:latin typeface="Hypatia Sans Pro" panose="020B0502020204020303" pitchFamily="34" charset="0"/>
            </a:rPr>
            <a:t>2024 m. – 97</a:t>
          </a:r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400" b="1" kern="1200" dirty="0">
              <a:latin typeface="Hypatia Sans Pro" panose="020B0502020204020303" pitchFamily="34" charset="0"/>
            </a:rPr>
            <a:t>2023 m. – 73</a:t>
          </a:r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400" b="1" kern="1200" dirty="0">
              <a:latin typeface="Hypatia Sans Pro" panose="020B0502020204020303" pitchFamily="34" charset="0"/>
            </a:rPr>
            <a:t>2022 m. – 91</a:t>
          </a:r>
        </a:p>
      </dsp:txBody>
      <dsp:txXfrm>
        <a:off x="0" y="1231364"/>
        <a:ext cx="3868737" cy="23696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4E27EB-3258-4F10-9F9F-28623B10FB08}">
      <dsp:nvSpPr>
        <dsp:cNvPr id="0" name=""/>
        <dsp:cNvSpPr/>
      </dsp:nvSpPr>
      <dsp:spPr>
        <a:xfrm>
          <a:off x="0" y="3713"/>
          <a:ext cx="3887788" cy="12572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kern="1200" dirty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</a:rPr>
            <a:t>APELIACINĖS INSTANCIJOS BAUDŽIAMOSIOS BYLOS</a:t>
          </a:r>
        </a:p>
      </dsp:txBody>
      <dsp:txXfrm>
        <a:off x="61376" y="65089"/>
        <a:ext cx="3765036" cy="1134533"/>
      </dsp:txXfrm>
    </dsp:sp>
    <dsp:sp modelId="{039BAF8C-D086-4799-945B-572D1EE42E52}">
      <dsp:nvSpPr>
        <dsp:cNvPr id="0" name=""/>
        <dsp:cNvSpPr/>
      </dsp:nvSpPr>
      <dsp:spPr>
        <a:xfrm>
          <a:off x="0" y="1261319"/>
          <a:ext cx="3887788" cy="2337383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437" tIns="17780" rIns="99568" bIns="17780" numCol="1" spcCol="1270" anchor="t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lt-LT" sz="1400" u="none" kern="1200" dirty="0">
            <a:latin typeface="Hypatia Sans Pro" panose="020B0502020204020303" pitchFamily="34" charset="0"/>
          </a:endParaRPr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400" b="1" u="none" kern="1200" dirty="0">
              <a:latin typeface="Hypatia Sans Pro" panose="020B0502020204020303" pitchFamily="34" charset="0"/>
            </a:rPr>
            <a:t>Gauta pagal apeliacinius skundus:</a:t>
          </a:r>
          <a:endParaRPr lang="lt-LT" sz="1400" u="none" kern="1200" dirty="0">
            <a:latin typeface="Hypatia Sans Pro" panose="020B0502020204020303" pitchFamily="34" charset="0"/>
          </a:endParaRPr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400" b="1" kern="1200" dirty="0">
              <a:latin typeface="Hypatia Sans Pro" panose="020B0502020204020303" pitchFamily="34" charset="0"/>
            </a:rPr>
            <a:t>2024 m. – 240</a:t>
          </a:r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400" b="1" kern="1200" dirty="0">
              <a:latin typeface="Hypatia Sans Pro" panose="020B0502020204020303" pitchFamily="34" charset="0"/>
            </a:rPr>
            <a:t>2023 m. – 259</a:t>
          </a:r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400" b="1" kern="1200" dirty="0">
              <a:latin typeface="Hypatia Sans Pro" panose="020B0502020204020303" pitchFamily="34" charset="0"/>
            </a:rPr>
            <a:t>2022 m. – 332</a:t>
          </a:r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"/>
          </a:pPr>
          <a:r>
            <a:rPr lang="lt-LT" sz="1400" b="1" u="none" kern="1200" dirty="0">
              <a:latin typeface="Hypatia Sans Pro" panose="020B0502020204020303" pitchFamily="34" charset="0"/>
            </a:rPr>
            <a:t>Išnagrinėta pagal apeliacinius skundus:</a:t>
          </a:r>
          <a:endParaRPr lang="lt-LT" sz="1400" u="none" kern="1200" dirty="0">
            <a:latin typeface="Hypatia Sans Pro" panose="020B0502020204020303" pitchFamily="34" charset="0"/>
          </a:endParaRPr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400" b="1" kern="1200" dirty="0">
              <a:latin typeface="Hypatia Sans Pro" panose="020B0502020204020303" pitchFamily="34" charset="0"/>
            </a:rPr>
            <a:t>2024 m. – 250</a:t>
          </a:r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400" b="1" kern="1200" dirty="0">
              <a:latin typeface="Hypatia Sans Pro" panose="020B0502020204020303" pitchFamily="34" charset="0"/>
            </a:rPr>
            <a:t>2023 m. – 267</a:t>
          </a:r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400" b="1" kern="1200" dirty="0">
              <a:latin typeface="Hypatia Sans Pro" panose="020B0502020204020303" pitchFamily="34" charset="0"/>
            </a:rPr>
            <a:t>2022 m. – 339</a:t>
          </a:r>
        </a:p>
      </dsp:txBody>
      <dsp:txXfrm>
        <a:off x="0" y="1261319"/>
        <a:ext cx="3887788" cy="23373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A54444-A33C-4193-81C3-B6618AC77AD2}" type="datetimeFigureOut">
              <a:rPr lang="lt-LT" smtClean="0"/>
              <a:t>2025-03-26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F52933-6D40-40AD-9466-4B432B089F0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24274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F52933-6D40-40AD-9466-4B432B089F00}" type="slidenum">
              <a:rPr lang="lt-LT" smtClean="0"/>
              <a:t>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18929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F52933-6D40-40AD-9466-4B432B089F00}" type="slidenum">
              <a:rPr lang="lt-LT" smtClean="0"/>
              <a:t>8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91534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F52933-6D40-40AD-9466-4B432B089F00}" type="slidenum">
              <a:rPr lang="lt-LT" smtClean="0"/>
              <a:t>11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44451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09D9A-FAAA-424E-B61C-E72BEE4BB185}" type="datetimeFigureOut">
              <a:rPr lang="lt-LT" smtClean="0"/>
              <a:t>2025-03-26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1EB70-19B5-4100-935C-2D0656C6D6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6634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09D9A-FAAA-424E-B61C-E72BEE4BB185}" type="datetimeFigureOut">
              <a:rPr lang="lt-LT" smtClean="0"/>
              <a:t>2025-03-26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1EB70-19B5-4100-935C-2D0656C6D6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09798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09D9A-FAAA-424E-B61C-E72BEE4BB185}" type="datetimeFigureOut">
              <a:rPr lang="lt-LT" smtClean="0"/>
              <a:t>2025-03-26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1EB70-19B5-4100-935C-2D0656C6D6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99679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09D9A-FAAA-424E-B61C-E72BEE4BB185}" type="datetimeFigureOut">
              <a:rPr lang="lt-LT" smtClean="0"/>
              <a:t>2025-03-26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1EB70-19B5-4100-935C-2D0656C6D6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56735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09D9A-FAAA-424E-B61C-E72BEE4BB185}" type="datetimeFigureOut">
              <a:rPr lang="lt-LT" smtClean="0"/>
              <a:t>2025-03-26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1EB70-19B5-4100-935C-2D0656C6D6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60572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09D9A-FAAA-424E-B61C-E72BEE4BB185}" type="datetimeFigureOut">
              <a:rPr lang="lt-LT" smtClean="0"/>
              <a:t>2025-03-26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1EB70-19B5-4100-935C-2D0656C6D6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25828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09D9A-FAAA-424E-B61C-E72BEE4BB185}" type="datetimeFigureOut">
              <a:rPr lang="lt-LT" smtClean="0"/>
              <a:t>2025-03-26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1EB70-19B5-4100-935C-2D0656C6D6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3054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09D9A-FAAA-424E-B61C-E72BEE4BB185}" type="datetimeFigureOut">
              <a:rPr lang="lt-LT" smtClean="0"/>
              <a:t>2025-03-26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1EB70-19B5-4100-935C-2D0656C6D6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46410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09D9A-FAAA-424E-B61C-E72BEE4BB185}" type="datetimeFigureOut">
              <a:rPr lang="lt-LT" smtClean="0"/>
              <a:t>2025-03-26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1EB70-19B5-4100-935C-2D0656C6D6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79585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09D9A-FAAA-424E-B61C-E72BEE4BB185}" type="datetimeFigureOut">
              <a:rPr lang="lt-LT" smtClean="0"/>
              <a:t>2025-03-26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1EB70-19B5-4100-935C-2D0656C6D6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88404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/>
              <a:t>Spustelėkite piktogramą norėdami įtraukti paveikslėlį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09D9A-FAAA-424E-B61C-E72BEE4BB185}" type="datetimeFigureOut">
              <a:rPr lang="lt-LT" smtClean="0"/>
              <a:t>2025-03-26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1EB70-19B5-4100-935C-2D0656C6D6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84640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09D9A-FAAA-424E-B61C-E72BEE4BB185}" type="datetimeFigureOut">
              <a:rPr lang="lt-LT" smtClean="0"/>
              <a:t>2025-03-26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1EB70-19B5-4100-935C-2D0656C6D6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48530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40568B8-A997-168B-C1FC-18FF0FB96E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749809"/>
            <a:ext cx="6858000" cy="1307591"/>
          </a:xfrm>
        </p:spPr>
        <p:txBody>
          <a:bodyPr>
            <a:normAutofit fontScale="90000"/>
          </a:bodyPr>
          <a:lstStyle/>
          <a:p>
            <a:r>
              <a:rPr lang="lt-LT" sz="3200" b="1" dirty="0">
                <a:solidFill>
                  <a:schemeClr val="tx2"/>
                </a:solidFill>
                <a:latin typeface="Hypatia Sans Pro" panose="020B0502020204020303" pitchFamily="34" charset="0"/>
              </a:rPr>
              <a:t>2024 m. </a:t>
            </a:r>
            <a:br>
              <a:rPr lang="lt-LT" sz="3200" b="1" dirty="0">
                <a:solidFill>
                  <a:schemeClr val="tx2"/>
                </a:solidFill>
                <a:latin typeface="Hypatia Sans Pro" panose="020B0502020204020303" pitchFamily="34" charset="0"/>
              </a:rPr>
            </a:br>
            <a:r>
              <a:rPr lang="lt-LT" sz="3200" b="1" dirty="0">
                <a:solidFill>
                  <a:schemeClr val="tx2"/>
                </a:solidFill>
                <a:latin typeface="Hypatia Sans Pro" panose="020B0502020204020303" pitchFamily="34" charset="0"/>
              </a:rPr>
              <a:t>Klaipėdos apygardos teismo </a:t>
            </a:r>
            <a:br>
              <a:rPr lang="lt-LT" sz="3200" b="1" dirty="0">
                <a:solidFill>
                  <a:schemeClr val="tx2"/>
                </a:solidFill>
                <a:latin typeface="Hypatia Sans Pro" panose="020B0502020204020303" pitchFamily="34" charset="0"/>
              </a:rPr>
            </a:br>
            <a:r>
              <a:rPr lang="lt-LT" sz="3200" b="1" dirty="0">
                <a:solidFill>
                  <a:schemeClr val="tx2"/>
                </a:solidFill>
                <a:latin typeface="Hypatia Sans Pro" panose="020B0502020204020303" pitchFamily="34" charset="0"/>
              </a:rPr>
              <a:t>veiklos apžvalga</a:t>
            </a:r>
          </a:p>
        </p:txBody>
      </p:sp>
      <p:pic>
        <p:nvPicPr>
          <p:cNvPr id="5" name="Paveikslėlis 4">
            <a:extLst>
              <a:ext uri="{FF2B5EF4-FFF2-40B4-BE49-F238E27FC236}">
                <a16:creationId xmlns:a16="http://schemas.microsoft.com/office/drawing/2014/main" id="{C37E9814-12D8-E483-E55C-C5E1F320EA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764" y="2057400"/>
            <a:ext cx="5292471" cy="28693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016266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541B517-6028-3565-609C-8413C3E5C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8216" y="905256"/>
            <a:ext cx="5138928" cy="785433"/>
          </a:xfrm>
        </p:spPr>
        <p:txBody>
          <a:bodyPr>
            <a:noAutofit/>
          </a:bodyPr>
          <a:lstStyle/>
          <a:p>
            <a:pPr algn="ctr"/>
            <a:r>
              <a:rPr lang="lt-LT" sz="2400" b="1" dirty="0">
                <a:solidFill>
                  <a:srgbClr val="374C80"/>
                </a:solidFill>
                <a:effectLst/>
                <a:latin typeface="Hypatia Sans Pro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Klaipėdos apygardos teisme 2024 m. apeliacine tvarka išnagrinėtų civilinių bylų pasiskirstymas pagal apylinkių teismus </a:t>
            </a:r>
            <a:br>
              <a:rPr lang="lt-LT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sz="2400" b="1" dirty="0"/>
          </a:p>
        </p:txBody>
      </p:sp>
      <p:graphicFrame>
        <p:nvGraphicFramePr>
          <p:cNvPr id="4" name="Turinio vietos rezervavimo ženklas 3">
            <a:extLst>
              <a:ext uri="{FF2B5EF4-FFF2-40B4-BE49-F238E27FC236}">
                <a16:creationId xmlns:a16="http://schemas.microsoft.com/office/drawing/2014/main" id="{BEA7705C-2F85-B29E-EB17-EA478B55BD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9365943"/>
              </p:ext>
            </p:extLst>
          </p:nvPr>
        </p:nvGraphicFramePr>
        <p:xfrm>
          <a:off x="628650" y="1828799"/>
          <a:ext cx="7655814" cy="4348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48507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2D0CDA8-474D-51C8-30D3-47D1B61A3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432" y="1042416"/>
            <a:ext cx="6016752" cy="648273"/>
          </a:xfrm>
        </p:spPr>
        <p:txBody>
          <a:bodyPr>
            <a:noAutofit/>
          </a:bodyPr>
          <a:lstStyle/>
          <a:p>
            <a:pPr algn="ctr"/>
            <a:r>
              <a:rPr lang="lt-LT" sz="2400" b="1" dirty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</a:rPr>
              <a:t>2024 m. išnagrinėtos civilinės bylos dėl apylinkių teismų priimtų sprendimų</a:t>
            </a:r>
            <a:br>
              <a:rPr lang="lt-LT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sz="2000" dirty="0"/>
          </a:p>
        </p:txBody>
      </p:sp>
      <p:graphicFrame>
        <p:nvGraphicFramePr>
          <p:cNvPr id="4" name="Turinio vietos rezervavimo ženklas 3">
            <a:extLst>
              <a:ext uri="{FF2B5EF4-FFF2-40B4-BE49-F238E27FC236}">
                <a16:creationId xmlns:a16="http://schemas.microsoft.com/office/drawing/2014/main" id="{224A6F39-B6E9-ED66-1716-DE4A90AC6E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8559854"/>
              </p:ext>
            </p:extLst>
          </p:nvPr>
        </p:nvGraphicFramePr>
        <p:xfrm>
          <a:off x="628650" y="1825624"/>
          <a:ext cx="7886700" cy="48312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21117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0A7898F-6828-8245-D084-D9D3221F9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0064" y="456564"/>
            <a:ext cx="5074920" cy="1134490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</a:rPr>
              <a:t>Klaipėdos apylinkės teismo sprendimų civilinėse bylose stabilumas 2022-2024 m. </a:t>
            </a:r>
            <a:endParaRPr lang="lt-LT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4" name="Turinio vietos rezervavimo ženklas 3">
            <a:extLst>
              <a:ext uri="{FF2B5EF4-FFF2-40B4-BE49-F238E27FC236}">
                <a16:creationId xmlns:a16="http://schemas.microsoft.com/office/drawing/2014/main" id="{CB32E7F0-E27A-BA3C-0E64-78C7F7FEC7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8730528"/>
              </p:ext>
            </p:extLst>
          </p:nvPr>
        </p:nvGraphicFramePr>
        <p:xfrm>
          <a:off x="628650" y="1499616"/>
          <a:ext cx="2462828" cy="499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urinio vietos rezervavimo ženklas 15">
            <a:extLst>
              <a:ext uri="{FF2B5EF4-FFF2-40B4-BE49-F238E27FC236}">
                <a16:creationId xmlns:a16="http://schemas.microsoft.com/office/drawing/2014/main" id="{6C3F54D1-26D8-12A3-D424-2E5DC400E6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1322669"/>
              </p:ext>
            </p:extLst>
          </p:nvPr>
        </p:nvGraphicFramePr>
        <p:xfrm>
          <a:off x="3308178" y="1568194"/>
          <a:ext cx="2462829" cy="49018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EA507626-F524-0AA6-C235-69346381EB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747275"/>
              </p:ext>
            </p:extLst>
          </p:nvPr>
        </p:nvGraphicFramePr>
        <p:xfrm>
          <a:off x="5987707" y="1545336"/>
          <a:ext cx="2527643" cy="4901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46536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580120A-A884-97C4-37E1-8273390E2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5144" y="375855"/>
            <a:ext cx="4370832" cy="1215201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</a:rPr>
              <a:t>Plungės apylinkės teismo sprendimų civilinėse bylose stabilumas 2022-2024 m. </a:t>
            </a:r>
            <a:endParaRPr lang="lt-LT" sz="2400" dirty="0"/>
          </a:p>
        </p:txBody>
      </p:sp>
      <p:graphicFrame>
        <p:nvGraphicFramePr>
          <p:cNvPr id="4" name="Turinio vietos rezervavimo ženklas 3">
            <a:extLst>
              <a:ext uri="{FF2B5EF4-FFF2-40B4-BE49-F238E27FC236}">
                <a16:creationId xmlns:a16="http://schemas.microsoft.com/office/drawing/2014/main" id="{266295FD-9FA3-C418-6016-81EC72C0D8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2544752"/>
              </p:ext>
            </p:extLst>
          </p:nvPr>
        </p:nvGraphicFramePr>
        <p:xfrm>
          <a:off x="443823" y="1580327"/>
          <a:ext cx="2462829" cy="49018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urinio vietos rezervavimo ženklas 15">
            <a:extLst>
              <a:ext uri="{FF2B5EF4-FFF2-40B4-BE49-F238E27FC236}">
                <a16:creationId xmlns:a16="http://schemas.microsoft.com/office/drawing/2014/main" id="{46F9E073-8AB6-159C-6258-B79A2E4508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1758648"/>
              </p:ext>
            </p:extLst>
          </p:nvPr>
        </p:nvGraphicFramePr>
        <p:xfrm>
          <a:off x="3156295" y="1591056"/>
          <a:ext cx="2462829" cy="49018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458D40F9-96ED-CD16-1624-95C394825A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5942728"/>
              </p:ext>
            </p:extLst>
          </p:nvPr>
        </p:nvGraphicFramePr>
        <p:xfrm>
          <a:off x="5868767" y="1591058"/>
          <a:ext cx="2397409" cy="4901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01271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7F91E73-915B-F23D-6048-AB2325F9E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5688" y="265491"/>
            <a:ext cx="4992624" cy="1325563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</a:rPr>
              <a:t>Tauragės apylinkės teismo sprendimų civilinėse bylose stabilumas 2022-2024 m. </a:t>
            </a:r>
          </a:p>
        </p:txBody>
      </p:sp>
      <p:graphicFrame>
        <p:nvGraphicFramePr>
          <p:cNvPr id="4" name="Turinio vietos rezervavimo ženklas 3">
            <a:extLst>
              <a:ext uri="{FF2B5EF4-FFF2-40B4-BE49-F238E27FC236}">
                <a16:creationId xmlns:a16="http://schemas.microsoft.com/office/drawing/2014/main" id="{ACE9139C-8F01-6C96-8DC3-00DF792039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4535858"/>
              </p:ext>
            </p:extLst>
          </p:nvPr>
        </p:nvGraphicFramePr>
        <p:xfrm>
          <a:off x="628650" y="1591056"/>
          <a:ext cx="2367490" cy="49018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urinio vietos rezervavimo ženklas 15">
            <a:extLst>
              <a:ext uri="{FF2B5EF4-FFF2-40B4-BE49-F238E27FC236}">
                <a16:creationId xmlns:a16="http://schemas.microsoft.com/office/drawing/2014/main" id="{18774D9A-6024-C7E8-5549-6EEDE0CB2B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4442532"/>
              </p:ext>
            </p:extLst>
          </p:nvPr>
        </p:nvGraphicFramePr>
        <p:xfrm>
          <a:off x="3270459" y="1591055"/>
          <a:ext cx="2462829" cy="49018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59C1DF24-4B60-6E35-6BBC-D069A8DDD8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2514619"/>
              </p:ext>
            </p:extLst>
          </p:nvPr>
        </p:nvGraphicFramePr>
        <p:xfrm>
          <a:off x="6007607" y="1591054"/>
          <a:ext cx="2350009" cy="49018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583980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0AB832D-FAB7-DF46-5D32-D519B0886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6988302" cy="1164905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</a:rPr>
              <a:t>SKUNDAI DĖL TEISMŲ (TEISĖJŲ) ADMINISTRACINĖS IR ORGANIZACINĖS VEIKLOS</a:t>
            </a:r>
            <a:endParaRPr lang="lt-LT" sz="2400" dirty="0"/>
          </a:p>
        </p:txBody>
      </p:sp>
      <p:graphicFrame>
        <p:nvGraphicFramePr>
          <p:cNvPr id="4" name="Turinio vietos rezervavimo ženklas 3">
            <a:extLst>
              <a:ext uri="{FF2B5EF4-FFF2-40B4-BE49-F238E27FC236}">
                <a16:creationId xmlns:a16="http://schemas.microsoft.com/office/drawing/2014/main" id="{F5DB87B8-CD16-8B9F-1BE6-303140ED3A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8176292"/>
              </p:ext>
            </p:extLst>
          </p:nvPr>
        </p:nvGraphicFramePr>
        <p:xfrm>
          <a:off x="628650" y="1621471"/>
          <a:ext cx="2426253" cy="4806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urinio vietos rezervavimo ženklas 15">
            <a:extLst>
              <a:ext uri="{FF2B5EF4-FFF2-40B4-BE49-F238E27FC236}">
                <a16:creationId xmlns:a16="http://schemas.microsoft.com/office/drawing/2014/main" id="{E5E48D60-B5E6-906C-0A0E-12DE06A019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8472407"/>
              </p:ext>
            </p:extLst>
          </p:nvPr>
        </p:nvGraphicFramePr>
        <p:xfrm>
          <a:off x="3249548" y="1621471"/>
          <a:ext cx="2426253" cy="4806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14FCF2AC-FFB1-50AB-4035-B97714A313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6183806"/>
              </p:ext>
            </p:extLst>
          </p:nvPr>
        </p:nvGraphicFramePr>
        <p:xfrm>
          <a:off x="5870447" y="1621471"/>
          <a:ext cx="2426253" cy="4806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814295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EEE59A0-54C1-C10C-72CE-CF281D45A7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>
                <a:latin typeface="Hypatia Sans Pro" panose="020B0502020204020303" pitchFamily="34" charset="0"/>
              </a:rPr>
              <a:t>Ačiū už dėmesį!</a:t>
            </a:r>
          </a:p>
        </p:txBody>
      </p:sp>
    </p:spTree>
    <p:extLst>
      <p:ext uri="{BB962C8B-B14F-4D97-AF65-F5344CB8AC3E}">
        <p14:creationId xmlns:p14="http://schemas.microsoft.com/office/powerpoint/2010/main" val="462046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8DC9478-D3BC-2181-5070-1CBDCEEAF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45819"/>
            <a:ext cx="7886700" cy="1069848"/>
          </a:xfrm>
        </p:spPr>
        <p:txBody>
          <a:bodyPr>
            <a:noAutofit/>
          </a:bodyPr>
          <a:lstStyle/>
          <a:p>
            <a:pPr algn="ctr"/>
            <a:r>
              <a:rPr lang="lt-LT" sz="2400" b="1" dirty="0">
                <a:latin typeface="Hypatia Sans Pro" panose="020B0502020204020303" pitchFamily="34" charset="0"/>
              </a:rPr>
              <a:t>BAUDŽIAMOSIOS BYLOS</a:t>
            </a:r>
            <a:br>
              <a:rPr lang="lt-LT" sz="2800" b="1" dirty="0">
                <a:latin typeface="Hypatia Sans Pro" panose="020B0502020204020303" pitchFamily="34" charset="0"/>
              </a:rPr>
            </a:br>
            <a:endParaRPr lang="lt-LT" sz="2800" b="1" dirty="0">
              <a:latin typeface="Hypatia Sans Pro" panose="020B0502020204020303" pitchFamily="34" charset="0"/>
            </a:endParaRPr>
          </a:p>
        </p:txBody>
      </p:sp>
      <p:graphicFrame>
        <p:nvGraphicFramePr>
          <p:cNvPr id="7" name="Turinio vietos rezervavimo ženklas 4">
            <a:extLst>
              <a:ext uri="{FF2B5EF4-FFF2-40B4-BE49-F238E27FC236}">
                <a16:creationId xmlns:a16="http://schemas.microsoft.com/office/drawing/2014/main" id="{5792391C-F196-96EA-02A0-E4931F9BCEE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99777890"/>
              </p:ext>
            </p:extLst>
          </p:nvPr>
        </p:nvGraphicFramePr>
        <p:xfrm>
          <a:off x="630238" y="1874521"/>
          <a:ext cx="3868737" cy="3602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Turinio vietos rezervavimo ženklas 5">
            <a:extLst>
              <a:ext uri="{FF2B5EF4-FFF2-40B4-BE49-F238E27FC236}">
                <a16:creationId xmlns:a16="http://schemas.microsoft.com/office/drawing/2014/main" id="{B4925B5D-25B8-33A3-0A38-24BF0B20FB39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675956005"/>
              </p:ext>
            </p:extLst>
          </p:nvPr>
        </p:nvGraphicFramePr>
        <p:xfrm>
          <a:off x="4629150" y="1874520"/>
          <a:ext cx="3887788" cy="3602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670268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C234798-7487-C6FA-F31B-4DED7606C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6942582" cy="1325563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>
                <a:latin typeface="Hypatia Sans Pro" panose="020B0502020204020303" pitchFamily="34" charset="0"/>
              </a:rPr>
              <a:t>2024 m. išnagrinėtos baudžiamosios bylos dėl apylinkių teismų priimtų nuosprendžių / nutarčių </a:t>
            </a:r>
            <a:br>
              <a:rPr lang="lt-LT" sz="2400" b="1" dirty="0"/>
            </a:br>
            <a:endParaRPr lang="lt-LT" sz="2400" dirty="0"/>
          </a:p>
        </p:txBody>
      </p:sp>
      <p:graphicFrame>
        <p:nvGraphicFramePr>
          <p:cNvPr id="6" name="Turinio vietos rezervavimo ženklas 5">
            <a:extLst>
              <a:ext uri="{FF2B5EF4-FFF2-40B4-BE49-F238E27FC236}">
                <a16:creationId xmlns:a16="http://schemas.microsoft.com/office/drawing/2014/main" id="{04043991-68BD-A63D-AF17-651EF4AC8E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4248658"/>
              </p:ext>
            </p:extLst>
          </p:nvPr>
        </p:nvGraphicFramePr>
        <p:xfrm>
          <a:off x="628650" y="1527048"/>
          <a:ext cx="7738110" cy="4649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46375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1E1D87F-D4E4-B56D-5B5A-5B8E1F750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40664"/>
            <a:ext cx="6531102" cy="804673"/>
          </a:xfrm>
        </p:spPr>
        <p:txBody>
          <a:bodyPr>
            <a:noAutofit/>
          </a:bodyPr>
          <a:lstStyle/>
          <a:p>
            <a:pPr algn="ctr"/>
            <a:r>
              <a:rPr lang="lt-LT" sz="2400" b="1" dirty="0">
                <a:latin typeface="Hypatia Sans Pro" panose="020B0502020204020303" pitchFamily="34" charset="0"/>
              </a:rPr>
              <a:t>2024 m. atmesta apeliacinių skundų baudžiamosiose bylose</a:t>
            </a:r>
          </a:p>
        </p:txBody>
      </p:sp>
      <p:graphicFrame>
        <p:nvGraphicFramePr>
          <p:cNvPr id="9" name="Turinio vietos rezervavimo ženklas 8">
            <a:extLst>
              <a:ext uri="{FF2B5EF4-FFF2-40B4-BE49-F238E27FC236}">
                <a16:creationId xmlns:a16="http://schemas.microsoft.com/office/drawing/2014/main" id="{D2206F4E-9783-D18F-3EDC-904545C9AE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1191741"/>
              </p:ext>
            </p:extLst>
          </p:nvPr>
        </p:nvGraphicFramePr>
        <p:xfrm>
          <a:off x="628650" y="1825625"/>
          <a:ext cx="7902702" cy="4538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05794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A85D86C-FA64-B556-50EA-01611DFE0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5024" y="301752"/>
            <a:ext cx="6263640" cy="1452945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</a:rPr>
              <a:t>Klaipėdos apylinkės teismo nuosprendžių/nutarčių baudžiamosiose bylose stabilumas 2022-2024 m.</a:t>
            </a:r>
            <a:endParaRPr lang="lt-LT" sz="2400" dirty="0"/>
          </a:p>
        </p:txBody>
      </p:sp>
      <p:graphicFrame>
        <p:nvGraphicFramePr>
          <p:cNvPr id="4" name="Turinio vietos rezervavimo ženklas 3">
            <a:extLst>
              <a:ext uri="{FF2B5EF4-FFF2-40B4-BE49-F238E27FC236}">
                <a16:creationId xmlns:a16="http://schemas.microsoft.com/office/drawing/2014/main" id="{04DFB147-BEB9-5D85-A28C-9D2862289C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2137171"/>
              </p:ext>
            </p:extLst>
          </p:nvPr>
        </p:nvGraphicFramePr>
        <p:xfrm>
          <a:off x="571433" y="1623057"/>
          <a:ext cx="2462829" cy="483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urinio vietos rezervavimo ženklas 15">
            <a:extLst>
              <a:ext uri="{FF2B5EF4-FFF2-40B4-BE49-F238E27FC236}">
                <a16:creationId xmlns:a16="http://schemas.microsoft.com/office/drawing/2014/main" id="{EAA0269C-9677-3934-89F7-57842FE2BC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3830844"/>
              </p:ext>
            </p:extLst>
          </p:nvPr>
        </p:nvGraphicFramePr>
        <p:xfrm>
          <a:off x="3197307" y="1591054"/>
          <a:ext cx="2462829" cy="4869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06A751E8-4FB6-0E49-66D4-3E39B8B4E5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1082418"/>
              </p:ext>
            </p:extLst>
          </p:nvPr>
        </p:nvGraphicFramePr>
        <p:xfrm>
          <a:off x="5765965" y="1591055"/>
          <a:ext cx="2462829" cy="4869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16249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72E5B4F-DF44-5EAC-08CF-D94405053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4752" y="356616"/>
            <a:ext cx="5980176" cy="1334073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</a:rPr>
              <a:t>Plungės apylinkės teismo nuosprendžių/nutarčių baudžiamosiose bylose stabilumas 2022-2024 m.</a:t>
            </a:r>
            <a:endParaRPr lang="lt-LT" sz="2400" dirty="0"/>
          </a:p>
        </p:txBody>
      </p:sp>
      <p:graphicFrame>
        <p:nvGraphicFramePr>
          <p:cNvPr id="4" name="Turinio vietos rezervavimo ženklas 3">
            <a:extLst>
              <a:ext uri="{FF2B5EF4-FFF2-40B4-BE49-F238E27FC236}">
                <a16:creationId xmlns:a16="http://schemas.microsoft.com/office/drawing/2014/main" id="{7789A2D5-5341-3D5D-7D05-F33FA3C26D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2745083"/>
              </p:ext>
            </p:extLst>
          </p:nvPr>
        </p:nvGraphicFramePr>
        <p:xfrm>
          <a:off x="628650" y="1566386"/>
          <a:ext cx="2544318" cy="4869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urinio vietos rezervavimo ženklas 15">
            <a:extLst>
              <a:ext uri="{FF2B5EF4-FFF2-40B4-BE49-F238E27FC236}">
                <a16:creationId xmlns:a16="http://schemas.microsoft.com/office/drawing/2014/main" id="{FD5D2A7D-65A5-9E67-894E-67CFE1D016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5365730"/>
              </p:ext>
            </p:extLst>
          </p:nvPr>
        </p:nvGraphicFramePr>
        <p:xfrm>
          <a:off x="3381331" y="1566386"/>
          <a:ext cx="2462829" cy="4869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B47CB971-6A37-969C-BBE3-3F8979D183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4520201"/>
              </p:ext>
            </p:extLst>
          </p:nvPr>
        </p:nvGraphicFramePr>
        <p:xfrm>
          <a:off x="6052523" y="1566386"/>
          <a:ext cx="2462829" cy="4869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26324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D57CB37-8472-AC0A-6EE8-0E32408D0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0" y="356616"/>
            <a:ext cx="6300216" cy="1334073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</a:rPr>
              <a:t>Tauragės apylinkės teismo nuosprendžių/nutarčių baudžiamosiose bylose stabilumas 2022-2024 m.</a:t>
            </a:r>
            <a:endParaRPr lang="lt-LT" sz="2400" dirty="0"/>
          </a:p>
        </p:txBody>
      </p:sp>
      <p:graphicFrame>
        <p:nvGraphicFramePr>
          <p:cNvPr id="4" name="Turinio vietos rezervavimo ženklas 3">
            <a:extLst>
              <a:ext uri="{FF2B5EF4-FFF2-40B4-BE49-F238E27FC236}">
                <a16:creationId xmlns:a16="http://schemas.microsoft.com/office/drawing/2014/main" id="{45DCF5FB-9695-36BE-C17F-F52506CC2A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7669248"/>
              </p:ext>
            </p:extLst>
          </p:nvPr>
        </p:nvGraphicFramePr>
        <p:xfrm>
          <a:off x="730376" y="1566386"/>
          <a:ext cx="2361102" cy="4869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urinio vietos rezervavimo ženklas 15">
            <a:extLst>
              <a:ext uri="{FF2B5EF4-FFF2-40B4-BE49-F238E27FC236}">
                <a16:creationId xmlns:a16="http://schemas.microsoft.com/office/drawing/2014/main" id="{7655D69C-F900-6F99-CDE0-5C44D19019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2469460"/>
              </p:ext>
            </p:extLst>
          </p:nvPr>
        </p:nvGraphicFramePr>
        <p:xfrm>
          <a:off x="3381331" y="1566386"/>
          <a:ext cx="2361101" cy="4869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4D540D05-84F1-70FA-9C78-41A3DDC11A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9757878"/>
              </p:ext>
            </p:extLst>
          </p:nvPr>
        </p:nvGraphicFramePr>
        <p:xfrm>
          <a:off x="5950795" y="1566386"/>
          <a:ext cx="2361101" cy="4869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11499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66CF61A-7F1E-F243-9E0E-C53ABBB59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325439" cy="1325563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>
                <a:latin typeface="Hypatia Sans Pro" panose="020B0502020204020303" pitchFamily="34" charset="0"/>
              </a:rPr>
              <a:t>ADMINISTRACINIŲ NUSIŽENGIMŲ BYLOS</a:t>
            </a:r>
            <a:endParaRPr lang="lt-LT" sz="2400" dirty="0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480AECF7-6E79-E1EB-130E-0136B715C4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37560" y="1435608"/>
            <a:ext cx="4754214" cy="1856231"/>
          </a:xfrm>
        </p:spPr>
        <p:txBody>
          <a:bodyPr>
            <a:normAutofit/>
          </a:bodyPr>
          <a:lstStyle/>
          <a:p>
            <a:pPr algn="ctr"/>
            <a:r>
              <a:rPr lang="lt-LT" sz="1600" b="1" dirty="0">
                <a:solidFill>
                  <a:srgbClr val="374C80"/>
                </a:solidFill>
                <a:effectLst/>
                <a:latin typeface="Hypatia Sans Pro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 m. išnagrinėtos administracinių nusižengimų bylos pagal apeliacinius skundus (išskyrus dėl nutarčių pagal atskiruosius skundus)</a:t>
            </a:r>
            <a:endParaRPr lang="lt-LT" sz="1600" dirty="0">
              <a:effectLst/>
              <a:latin typeface="Hypatia Sans Pro" panose="020B05020202040203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7" name="Teksto vietos rezervavimo ženklas 3">
            <a:extLst>
              <a:ext uri="{FF2B5EF4-FFF2-40B4-BE49-F238E27FC236}">
                <a16:creationId xmlns:a16="http://schemas.microsoft.com/office/drawing/2014/main" id="{FB12524E-2D96-520E-5449-3CE12ED1E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9" y="1690690"/>
            <a:ext cx="2451290" cy="4498974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lt-LT" sz="1700" b="1" dirty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</a:rPr>
              <a:t>Gauta:</a:t>
            </a:r>
          </a:p>
          <a:p>
            <a:pPr marL="285750" indent="-285750" algn="ctr">
              <a:lnSpc>
                <a:spcPct val="107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t-LT" sz="1700" b="1" dirty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</a:rPr>
              <a:t> 2024 m. – 244</a:t>
            </a:r>
          </a:p>
          <a:p>
            <a:pPr algn="ctr">
              <a:lnSpc>
                <a:spcPct val="107000"/>
              </a:lnSpc>
              <a:spcBef>
                <a:spcPts val="600"/>
              </a:spcBef>
            </a:pPr>
            <a:r>
              <a:rPr lang="lt-LT" sz="1700" b="1" dirty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</a:rPr>
              <a:t>  2023 m. – 238</a:t>
            </a:r>
          </a:p>
          <a:p>
            <a:pPr marL="285750" indent="-285750" algn="ctr">
              <a:lnSpc>
                <a:spcPct val="107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t-LT" sz="1700" b="1" dirty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</a:rPr>
              <a:t> 2022 m. – 242</a:t>
            </a:r>
          </a:p>
          <a:p>
            <a:pPr marL="0" indent="0" algn="ct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lt-LT" sz="1700" b="1" dirty="0">
              <a:solidFill>
                <a:schemeClr val="tx2">
                  <a:lumMod val="75000"/>
                </a:schemeClr>
              </a:solidFill>
              <a:latin typeface="Hypatia Sans Pro" panose="020B0502020204020303" pitchFamily="34" charset="0"/>
            </a:endParaRPr>
          </a:p>
          <a:p>
            <a:pPr marL="0" indent="0" algn="ct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lt-LT" sz="1700" b="1" dirty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</a:rPr>
              <a:t>Išnagrinėta:</a:t>
            </a:r>
          </a:p>
          <a:p>
            <a:pPr marL="285750" indent="-285750" algn="ctr">
              <a:lnSpc>
                <a:spcPct val="107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t-LT" sz="1700" b="1" dirty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</a:rPr>
              <a:t>2024 m. – 244</a:t>
            </a:r>
          </a:p>
          <a:p>
            <a:pPr algn="ctr">
              <a:lnSpc>
                <a:spcPct val="107000"/>
              </a:lnSpc>
              <a:spcBef>
                <a:spcPts val="600"/>
              </a:spcBef>
            </a:pPr>
            <a:r>
              <a:rPr lang="lt-LT" sz="1700" b="1" dirty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</a:rPr>
              <a:t> 2023 m. – 248</a:t>
            </a:r>
          </a:p>
          <a:p>
            <a:pPr marL="285750" indent="-285750" algn="ctr">
              <a:lnSpc>
                <a:spcPct val="107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t-LT" sz="1700" b="1" dirty="0">
                <a:solidFill>
                  <a:schemeClr val="tx2">
                    <a:lumMod val="75000"/>
                  </a:schemeClr>
                </a:solidFill>
                <a:latin typeface="Hypatia Sans Pro" panose="020B0502020204020303" pitchFamily="34" charset="0"/>
              </a:rPr>
              <a:t>2022 m. – 263</a:t>
            </a:r>
          </a:p>
          <a:p>
            <a:endParaRPr lang="lt-LT" dirty="0"/>
          </a:p>
        </p:txBody>
      </p:sp>
      <p:graphicFrame>
        <p:nvGraphicFramePr>
          <p:cNvPr id="10" name="Turinio vietos rezervavimo ženklas 9">
            <a:extLst>
              <a:ext uri="{FF2B5EF4-FFF2-40B4-BE49-F238E27FC236}">
                <a16:creationId xmlns:a16="http://schemas.microsoft.com/office/drawing/2014/main" id="{FC7FADB3-E818-230B-2776-198FAF011DA4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139909712"/>
              </p:ext>
            </p:extLst>
          </p:nvPr>
        </p:nvGraphicFramePr>
        <p:xfrm>
          <a:off x="3255264" y="1690689"/>
          <a:ext cx="5261674" cy="4920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85843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6383659-7289-2C43-01FC-C25B8156B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417320" y="1289304"/>
            <a:ext cx="11428842" cy="391859"/>
          </a:xfrm>
        </p:spPr>
        <p:txBody>
          <a:bodyPr>
            <a:normAutofit fontScale="90000"/>
          </a:bodyPr>
          <a:lstStyle/>
          <a:p>
            <a:pPr algn="ctr"/>
            <a:r>
              <a:rPr lang="lt-LT" sz="3100" b="1" dirty="0">
                <a:latin typeface="Hypatia Sans Pro" panose="020B0502020204020303" pitchFamily="34" charset="0"/>
              </a:rPr>
              <a:t>CIVILINĖS BYLOS</a:t>
            </a:r>
            <a:br>
              <a:rPr lang="lt-LT" b="1" dirty="0"/>
            </a:br>
            <a:endParaRPr lang="lt-LT" b="1" dirty="0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77393DA7-ED8B-57C6-CEC3-FAB1E4472A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0791" y="1435608"/>
            <a:ext cx="3887391" cy="1325563"/>
          </a:xfrm>
        </p:spPr>
        <p:txBody>
          <a:bodyPr/>
          <a:lstStyle/>
          <a:p>
            <a:pPr algn="ctr"/>
            <a:r>
              <a:rPr lang="lt-LT" sz="1800" b="1" dirty="0">
                <a:solidFill>
                  <a:srgbClr val="374C80"/>
                </a:solidFill>
                <a:effectLst/>
                <a:latin typeface="Hypatia Sans Pro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2022–2024 m. gautų ir išnagrinėtų pirmosios instancijos bylų santykis</a:t>
            </a:r>
            <a:endParaRPr lang="lt-LT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BE16EB0C-87BA-7704-4A2D-066A61A2C1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1080008"/>
          </a:xfrm>
        </p:spPr>
        <p:txBody>
          <a:bodyPr/>
          <a:lstStyle/>
          <a:p>
            <a:pPr algn="ctr"/>
            <a:r>
              <a:rPr lang="lt-LT" sz="1800" b="1" dirty="0">
                <a:solidFill>
                  <a:srgbClr val="374C80"/>
                </a:solidFill>
                <a:effectLst/>
                <a:latin typeface="Hypatia Sans Pro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 m. gautų ir išnagrinėtų apeliacinių civilinių bylų santykis</a:t>
            </a:r>
            <a:endParaRPr lang="lt-LT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graphicFrame>
        <p:nvGraphicFramePr>
          <p:cNvPr id="8" name="Turinio vietos rezervavimo ženklas 7">
            <a:extLst>
              <a:ext uri="{FF2B5EF4-FFF2-40B4-BE49-F238E27FC236}">
                <a16:creationId xmlns:a16="http://schemas.microsoft.com/office/drawing/2014/main" id="{A5C16587-7581-3543-2A39-A6A6071F174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91287540"/>
              </p:ext>
            </p:extLst>
          </p:nvPr>
        </p:nvGraphicFramePr>
        <p:xfrm>
          <a:off x="610791" y="2587371"/>
          <a:ext cx="3383977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Turinio vietos rezervavimo ženklas 8">
            <a:extLst>
              <a:ext uri="{FF2B5EF4-FFF2-40B4-BE49-F238E27FC236}">
                <a16:creationId xmlns:a16="http://schemas.microsoft.com/office/drawing/2014/main" id="{D603D99A-F477-F778-B3D1-278B974E4CEB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502974135"/>
              </p:ext>
            </p:extLst>
          </p:nvPr>
        </p:nvGraphicFramePr>
        <p:xfrm>
          <a:off x="4096512" y="2587371"/>
          <a:ext cx="4437096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6808494"/>
      </p:ext>
    </p:extLst>
  </p:cSld>
  <p:clrMapOvr>
    <a:masterClrMapping/>
  </p:clrMapOvr>
</p:sld>
</file>

<file path=ppt/theme/theme1.xml><?xml version="1.0" encoding="utf-8"?>
<a:theme xmlns:a="http://schemas.openxmlformats.org/drawingml/2006/main" name="KLAT">
  <a:themeElements>
    <a:clrScheme name="Lietuvos teismai">
      <a:dk1>
        <a:srgbClr val="4C6A92"/>
      </a:dk1>
      <a:lt1>
        <a:sysClr val="window" lastClr="FFFFFF"/>
      </a:lt1>
      <a:dk2>
        <a:srgbClr val="4C6A92"/>
      </a:dk2>
      <a:lt2>
        <a:srgbClr val="FFFFFF"/>
      </a:lt2>
      <a:accent1>
        <a:srgbClr val="92B6D5"/>
      </a:accent1>
      <a:accent2>
        <a:srgbClr val="B93A31"/>
      </a:accent2>
      <a:accent3>
        <a:srgbClr val="A5A5A5"/>
      </a:accent3>
      <a:accent4>
        <a:srgbClr val="D9AF45"/>
      </a:accent4>
      <a:accent5>
        <a:srgbClr val="4C6A92"/>
      </a:accent5>
      <a:accent6>
        <a:srgbClr val="006E51"/>
      </a:accent6>
      <a:hlink>
        <a:srgbClr val="B93A31"/>
      </a:hlink>
      <a:folHlink>
        <a:srgbClr val="92B6D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LAT" id="{9A2CEAE9-AFA8-42E6-A4BD-1D9F910BF11C}" vid="{22729DFC-6857-4561-8725-3BB9AAEFA298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KLAT</Template>
  <TotalTime>955</TotalTime>
  <Words>538</Words>
  <Application>Microsoft Office PowerPoint</Application>
  <PresentationFormat>Demonstracija ekrane (4:3)</PresentationFormat>
  <Paragraphs>152</Paragraphs>
  <Slides>16</Slides>
  <Notes>3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16</vt:i4>
      </vt:variant>
    </vt:vector>
  </HeadingPairs>
  <TitlesOfParts>
    <vt:vector size="20" baseType="lpstr">
      <vt:lpstr>Arial</vt:lpstr>
      <vt:lpstr>Calibri</vt:lpstr>
      <vt:lpstr>Hypatia Sans Pro</vt:lpstr>
      <vt:lpstr>KLAT</vt:lpstr>
      <vt:lpstr>2024 m.  Klaipėdos apygardos teismo  veiklos apžvalga</vt:lpstr>
      <vt:lpstr>BAUDŽIAMOSIOS BYLOS </vt:lpstr>
      <vt:lpstr>2024 m. išnagrinėtos baudžiamosios bylos dėl apylinkių teismų priimtų nuosprendžių / nutarčių  </vt:lpstr>
      <vt:lpstr>2024 m. atmesta apeliacinių skundų baudžiamosiose bylose</vt:lpstr>
      <vt:lpstr>Klaipėdos apylinkės teismo nuosprendžių/nutarčių baudžiamosiose bylose stabilumas 2022-2024 m.</vt:lpstr>
      <vt:lpstr>Plungės apylinkės teismo nuosprendžių/nutarčių baudžiamosiose bylose stabilumas 2022-2024 m.</vt:lpstr>
      <vt:lpstr>Tauragės apylinkės teismo nuosprendžių/nutarčių baudžiamosiose bylose stabilumas 2022-2024 m.</vt:lpstr>
      <vt:lpstr>ADMINISTRACINIŲ NUSIŽENGIMŲ BYLOS</vt:lpstr>
      <vt:lpstr>CIVILINĖS BYLOS </vt:lpstr>
      <vt:lpstr>Klaipėdos apygardos teisme 2024 m. apeliacine tvarka išnagrinėtų civilinių bylų pasiskirstymas pagal apylinkių teismus  </vt:lpstr>
      <vt:lpstr>2024 m. išnagrinėtos civilinės bylos dėl apylinkių teismų priimtų sprendimų </vt:lpstr>
      <vt:lpstr>Klaipėdos apylinkės teismo sprendimų civilinėse bylose stabilumas 2022-2024 m. </vt:lpstr>
      <vt:lpstr>Plungės apylinkės teismo sprendimų civilinėse bylose stabilumas 2022-2024 m. </vt:lpstr>
      <vt:lpstr>Tauragės apylinkės teismo sprendimų civilinėse bylose stabilumas 2022-2024 m. </vt:lpstr>
      <vt:lpstr>SKUNDAI DĖL TEISMŲ (TEISĖJŲ) ADMINISTRACINĖS IR ORGANIZACINĖS VEIKLOS</vt:lpstr>
      <vt:lpstr>Ačiū už dėmesį!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Dovilė Saulėnienė</dc:creator>
  <cp:lastModifiedBy>Dovilė Saulėnienė</cp:lastModifiedBy>
  <cp:revision>14</cp:revision>
  <dcterms:created xsi:type="dcterms:W3CDTF">2025-03-25T08:34:46Z</dcterms:created>
  <dcterms:modified xsi:type="dcterms:W3CDTF">2025-03-27T07:13:29Z</dcterms:modified>
</cp:coreProperties>
</file>